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7"/>
  </p:notesMasterIdLst>
  <p:sldIdLst>
    <p:sldId id="256" r:id="rId4"/>
    <p:sldId id="303" r:id="rId5"/>
    <p:sldId id="287" r:id="rId6"/>
    <p:sldId id="312" r:id="rId7"/>
    <p:sldId id="313" r:id="rId8"/>
    <p:sldId id="299" r:id="rId9"/>
    <p:sldId id="315" r:id="rId10"/>
    <p:sldId id="316" r:id="rId11"/>
    <p:sldId id="320" r:id="rId12"/>
    <p:sldId id="321" r:id="rId13"/>
    <p:sldId id="327" r:id="rId14"/>
    <p:sldId id="340" r:id="rId15"/>
    <p:sldId id="342" r:id="rId16"/>
    <p:sldId id="344" r:id="rId17"/>
    <p:sldId id="341" r:id="rId18"/>
    <p:sldId id="331" r:id="rId19"/>
    <p:sldId id="332" r:id="rId20"/>
    <p:sldId id="328" r:id="rId21"/>
    <p:sldId id="345" r:id="rId22"/>
    <p:sldId id="330" r:id="rId23"/>
    <p:sldId id="346" r:id="rId24"/>
    <p:sldId id="353" r:id="rId25"/>
    <p:sldId id="347" r:id="rId26"/>
    <p:sldId id="348" r:id="rId27"/>
    <p:sldId id="354" r:id="rId28"/>
    <p:sldId id="335" r:id="rId29"/>
    <p:sldId id="357" r:id="rId30"/>
    <p:sldId id="358" r:id="rId31"/>
    <p:sldId id="356" r:id="rId32"/>
    <p:sldId id="333" r:id="rId33"/>
    <p:sldId id="359" r:id="rId34"/>
    <p:sldId id="360" r:id="rId35"/>
    <p:sldId id="323" r:id="rId36"/>
    <p:sldId id="324" r:id="rId37"/>
    <p:sldId id="326" r:id="rId38"/>
    <p:sldId id="325" r:id="rId39"/>
    <p:sldId id="352" r:id="rId40"/>
    <p:sldId id="362" r:id="rId41"/>
    <p:sldId id="350" r:id="rId42"/>
    <p:sldId id="351" r:id="rId43"/>
    <p:sldId id="361" r:id="rId44"/>
    <p:sldId id="262" r:id="rId45"/>
    <p:sldId id="30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seppe Carteny" initials="GC" lastIdx="8" clrIdx="0">
    <p:extLst>
      <p:ext uri="{19B8F6BF-5375-455C-9EA6-DF929625EA0E}">
        <p15:presenceInfo xmlns:p15="http://schemas.microsoft.com/office/powerpoint/2012/main" userId="Giuseppe Carteny" providerId="None"/>
      </p:ext>
    </p:extLst>
  </p:cmAuthor>
  <p:cmAuthor id="2" name="Daniela Braun" initials="DB" lastIdx="2" clrIdx="1">
    <p:extLst>
      <p:ext uri="{19B8F6BF-5375-455C-9EA6-DF929625EA0E}">
        <p15:presenceInfo xmlns:p15="http://schemas.microsoft.com/office/powerpoint/2012/main" userId="Daniela Bra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76"/>
    <a:srgbClr val="CC6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87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8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9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68696049-C2A7-482B-BD0A-B445AAF4EFA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None/>
            </a:pPr>
            <a:fld id="{68696049-C2A7-482B-BD0A-B445AAF4EFAA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3991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053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293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3019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r>
              <a:rPr lang="en-GB" sz="4400" b="1" dirty="0"/>
              <a:t>Vector</a:t>
            </a:r>
            <a:r>
              <a:rPr lang="en-GB" sz="4400" dirty="0"/>
              <a:t>: A vector is a one-dimensional collection of elements of the same type (e.g., all numeric or all character).</a:t>
            </a:r>
          </a:p>
          <a:p>
            <a:r>
              <a:rPr lang="en-GB" sz="4400" b="1" dirty="0"/>
              <a:t>Matrix</a:t>
            </a:r>
            <a:r>
              <a:rPr lang="en-GB" sz="4400" dirty="0"/>
              <a:t>: A matrix is a two-dimensional array where all elements must be of the same type.</a:t>
            </a:r>
          </a:p>
          <a:p>
            <a:r>
              <a:rPr lang="en-GB" sz="4400" b="1" dirty="0"/>
              <a:t>Array</a:t>
            </a:r>
            <a:r>
              <a:rPr lang="en-GB" sz="4400" dirty="0"/>
              <a:t>: An array is a multi-dimensional generalisation of a matrix, also requiring all elements to be of the same type.</a:t>
            </a:r>
          </a:p>
          <a:p>
            <a:r>
              <a:rPr lang="en-GB" sz="4400" b="1" dirty="0"/>
              <a:t>Data frame</a:t>
            </a:r>
            <a:r>
              <a:rPr lang="en-GB" sz="4400" dirty="0"/>
              <a:t>: A data frame is a two-dimensional table where each column can contain elements of a different type (like a spreadsheet).</a:t>
            </a:r>
          </a:p>
          <a:p>
            <a:r>
              <a:rPr lang="en-GB" sz="4400" b="1" dirty="0"/>
              <a:t>List</a:t>
            </a:r>
            <a:r>
              <a:rPr lang="en-GB" sz="4400" dirty="0"/>
              <a:t>: A list is a flexible container that can hold elements of different types and structures, including other lists.</a:t>
            </a: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7110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3408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3993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4965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9901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1873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5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7510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5836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7507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4350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9846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581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9136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9728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4548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241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336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48EB-3AE5-0972-97B9-2AAEE20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DE6A4751-3A3B-B58E-C287-B8E69A548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4850D233-9E27-81E8-955D-DAF47FCABD8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AABB37DE-2379-94F5-431D-DACF57AE9865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0074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2260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5819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424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2540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752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41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0272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48EB-3AE5-0972-97B9-2AAEE20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>
            <a:extLst>
              <a:ext uri="{FF2B5EF4-FFF2-40B4-BE49-F238E27FC236}">
                <a16:creationId xmlns:a16="http://schemas.microsoft.com/office/drawing/2014/main" id="{DE6A4751-3A3B-B58E-C287-B8E69A548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>
            <a:extLst>
              <a:ext uri="{FF2B5EF4-FFF2-40B4-BE49-F238E27FC236}">
                <a16:creationId xmlns:a16="http://schemas.microsoft.com/office/drawing/2014/main" id="{4850D233-9E27-81E8-955D-DAF47FCABD8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>
            <a:extLst>
              <a:ext uri="{FF2B5EF4-FFF2-40B4-BE49-F238E27FC236}">
                <a16:creationId xmlns:a16="http://schemas.microsoft.com/office/drawing/2014/main" id="{AABB37DE-2379-94F5-431D-DACF57AE9865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084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7845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8304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847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0464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Separation of concern </a:t>
            </a:r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so that different individual can take care of different parts of a project without worrying about other parts of the project.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0C528F-D901-49AE-98C7-EBF94F8BC560}" type="slidenum">
              <a:rPr lang="en-GB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82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A864E39-AABB-4470-8143-25F68ED3BCA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A03FF59-5D93-488D-947C-751844FF28DA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552C9D0-4B3B-4D54-ADD8-D98114BE05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75D7E23-F415-48F1-80EA-F05A2DAC618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FB130FB0-A15F-4444-AEF5-6AC8A5C2C202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EC15DA2-A8A5-4170-9A31-F93F1C6130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100E8596-A3AF-4090-AE2C-F8AA2ADA35D6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241681-D8EE-4197-9068-AB2404295E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A7CF57D-0AF1-4AD1-BA04-0D8E954E826E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81579DD-77E8-4700-B8AC-CA5832C3818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FC663455-ADA0-4BB4-994D-250B46D7D7A2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5F6229-16D7-4EA9-BD33-5B13E7C1BE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0B22F5F-CE94-4202-A78D-347488E0CF99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AD498F-A2D7-4EAF-B779-158F3AAD63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8D1DC380-9088-4A85-8EF7-294F7BA0744C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6F32EED-A9F1-4727-91DD-E485C1FF37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B1274C59-4D4B-4547-B279-F628B3F2E044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AF5857-F03E-4602-ADFB-C0C042BF63B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883F6210-4884-4BA7-B840-5D3EDE2C5BAC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72A793-C4B2-4E2D-A4C4-4581C4CCC5E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78AD783B-1FE2-4823-91B8-753B7AE38CD8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CDEDEC-AF52-455B-9ECF-C6B7F88670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675E8181-189C-4C73-A115-CF2B0B9B0596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917824-DD13-4E20-A5DC-1E988A8C14E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2C975012-9C36-4BB2-9B44-B0C7C4BC21D0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2B6F9F2-E32A-494B-943B-EE935C799B0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C8A68F11-CC96-43BB-AC49-206862560384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4C1756-0F66-4CE5-9E48-F8C2AFAF3D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BAA069B0-EB82-4FF2-A37F-DC63568A8F3D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E21999-C84A-4C11-A636-341673A103E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70E8CEF6-9029-4B1E-AB3A-F23E6BF86220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010451F-F2C0-41F0-9BCE-74AFD47900E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CDCD7E44-8031-4DA2-82AF-9AE13A1C22F7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3162FC3-0CB7-494F-BD29-426189E8C3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AD863DE5-5A6E-4835-8283-158D26F03827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0AB2EB2-67C0-41CA-9E3D-E14BE72273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415D0D12-012E-40B0-BBB1-20D2BC3C2E00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C21DFEB-2E08-42E0-A0E9-20E65AAFB8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BAB7A66E-DB29-4E1E-AC32-D8646A52733B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02D38C-179F-4AD3-827C-CD67DC19CB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4649BD6C-F71A-4B07-B3F4-7A61E1343B6B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8DC31E3-52AB-4E72-91D3-7A8C1E37F0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2934335A-A540-463E-B24D-A86B564241CB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1E0B1DB-E0EE-4AC3-ABD0-CF4E9E28160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9F9E41B9-D42A-4BAC-A1A2-07675E2EAD51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12488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245440" y="27453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32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12488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245440" y="3108960"/>
            <a:ext cx="39240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lang="en-GB"/>
              <a:t>Quantitative Research in Political Science: How to Apply the Classical Toolbox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900CA2C-7B9F-4AD2-9274-A2376D0B063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A34D2AD2-E431-43DA-B37A-58C0EB30587F}" type="datetime1">
              <a:rPr lang="de-DE" smtClean="0"/>
              <a:t>14.04.2025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69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49240" y="31089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32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49240" y="2745360"/>
            <a:ext cx="594720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320" y="3108960"/>
            <a:ext cx="12187080" cy="3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000"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9"/>
          <p:cNvPicPr/>
          <p:nvPr/>
        </p:nvPicPr>
        <p:blipFill>
          <a:blip r:embed="rId14"/>
          <a:stretch/>
        </p:blipFill>
        <p:spPr>
          <a:xfrm>
            <a:off x="10793520" y="433440"/>
            <a:ext cx="990360" cy="3981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463640" y="2511720"/>
            <a:ext cx="7008480" cy="1437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004877"/>
                </a:solidFill>
                <a:latin typeface="Segoe UI"/>
              </a:rPr>
              <a:t>Titelmasterformat durch Klicken bearbeiten</a:t>
            </a:r>
            <a:endParaRPr lang="de-DE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9"/>
          <p:cNvPicPr/>
          <p:nvPr/>
        </p:nvPicPr>
        <p:blipFill>
          <a:blip r:embed="rId15"/>
          <a:srcRect l="50373"/>
          <a:stretch/>
        </p:blipFill>
        <p:spPr>
          <a:xfrm>
            <a:off x="0" y="19080"/>
            <a:ext cx="3024000" cy="6838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18"/>
          <p:cNvSpPr/>
          <p:nvPr/>
        </p:nvSpPr>
        <p:spPr>
          <a:xfrm flipH="1">
            <a:off x="-7200" y="6254640"/>
            <a:ext cx="12204360" cy="603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Gerade Verbindung 14"/>
          <p:cNvSpPr/>
          <p:nvPr/>
        </p:nvSpPr>
        <p:spPr>
          <a:xfrm flipH="1">
            <a:off x="1626840" y="6335640"/>
            <a:ext cx="3240" cy="522360"/>
          </a:xfrm>
          <a:prstGeom prst="line">
            <a:avLst/>
          </a:prstGeom>
          <a:ln w="6350">
            <a:solidFill>
              <a:srgbClr val="E7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Gerade Verbindung 15"/>
          <p:cNvSpPr/>
          <p:nvPr/>
        </p:nvSpPr>
        <p:spPr>
          <a:xfrm flipH="1">
            <a:off x="10801080" y="6335640"/>
            <a:ext cx="1800" cy="522360"/>
          </a:xfrm>
          <a:prstGeom prst="line">
            <a:avLst/>
          </a:prstGeom>
          <a:ln w="6350">
            <a:solidFill>
              <a:srgbClr val="E7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" name="Rechteck 18"/>
          <p:cNvSpPr/>
          <p:nvPr/>
        </p:nvSpPr>
        <p:spPr>
          <a:xfrm flipH="1">
            <a:off x="-720" y="6261120"/>
            <a:ext cx="12202920" cy="536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Rechteck 18"/>
          <p:cNvSpPr/>
          <p:nvPr/>
        </p:nvSpPr>
        <p:spPr>
          <a:xfrm flipH="1" flipV="1">
            <a:off x="-720" y="0"/>
            <a:ext cx="9554760" cy="439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Rechteck 18"/>
          <p:cNvSpPr/>
          <p:nvPr/>
        </p:nvSpPr>
        <p:spPr>
          <a:xfrm flipH="1" flipV="1">
            <a:off x="9551880" y="-360"/>
            <a:ext cx="2639520" cy="219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Bild 15"/>
          <p:cNvPicPr/>
          <p:nvPr/>
        </p:nvPicPr>
        <p:blipFill>
          <a:blip r:embed="rId14"/>
          <a:stretch/>
        </p:blipFill>
        <p:spPr>
          <a:xfrm>
            <a:off x="10748880" y="388800"/>
            <a:ext cx="1107720" cy="48384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397800" y="349200"/>
            <a:ext cx="8866080" cy="685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44546A"/>
                </a:solidFill>
                <a:latin typeface="Segoe UI"/>
              </a:rPr>
              <a:t>Textmasterformate durch Klicken bearbeiten</a:t>
            </a:r>
            <a:endParaRPr lang="de-DE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630080" y="1350000"/>
            <a:ext cx="9163080" cy="449532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>
              <a:lnSpc>
                <a:spcPct val="15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de-DE" sz="2400" b="0" strike="noStrike" spc="-1">
                <a:solidFill>
                  <a:srgbClr val="44546A"/>
                </a:solidFill>
                <a:latin typeface="Segoe UI"/>
              </a:rPr>
              <a:t>Formatvorlagen des Textmasters bearbeiten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ftr" idx="1"/>
          </p:nvPr>
        </p:nvSpPr>
        <p:spPr>
          <a:xfrm>
            <a:off x="1625760" y="6416640"/>
            <a:ext cx="8984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Quantitative Research in Political Science: How to Apply the Classical Toolbox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 idx="2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CB9ED33F-1804-4765-8C73-501A5548FD53}" type="slidenum">
              <a:rPr lang="de-DE" sz="9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 idx="3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4CBE6F-D4EC-4C44-8CE2-ECC71896DE1E}" type="datetime1">
              <a:rPr lang="de-DE" sz="900" b="0" strike="noStrike" spc="-1" smtClean="0">
                <a:latin typeface="Times New Roman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hteck 18"/>
          <p:cNvSpPr/>
          <p:nvPr/>
        </p:nvSpPr>
        <p:spPr>
          <a:xfrm flipH="1">
            <a:off x="0" y="6261120"/>
            <a:ext cx="12191760" cy="59652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Gerade Verbindung 14"/>
          <p:cNvSpPr/>
          <p:nvPr/>
        </p:nvSpPr>
        <p:spPr>
          <a:xfrm flipH="1">
            <a:off x="1626840" y="6335640"/>
            <a:ext cx="3240" cy="522360"/>
          </a:xfrm>
          <a:prstGeom prst="line">
            <a:avLst/>
          </a:prstGeom>
          <a:ln w="6350">
            <a:solidFill>
              <a:srgbClr val="E6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" name="Gerade Verbindung 15"/>
          <p:cNvSpPr/>
          <p:nvPr/>
        </p:nvSpPr>
        <p:spPr>
          <a:xfrm flipH="1">
            <a:off x="10801080" y="6335640"/>
            <a:ext cx="1800" cy="522360"/>
          </a:xfrm>
          <a:prstGeom prst="line">
            <a:avLst/>
          </a:prstGeom>
          <a:ln w="6350">
            <a:solidFill>
              <a:srgbClr val="E6E6E6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2" name="Rechteck 18"/>
          <p:cNvSpPr/>
          <p:nvPr/>
        </p:nvSpPr>
        <p:spPr>
          <a:xfrm flipH="1">
            <a:off x="-720" y="6261120"/>
            <a:ext cx="12202920" cy="536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4320" y="2745360"/>
            <a:ext cx="12187080" cy="69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19406B"/>
                </a:solidFill>
                <a:latin typeface="Segoe UI"/>
              </a:rPr>
              <a:t>Textmasterformate durch Klicken bearbeiten</a:t>
            </a:r>
            <a:endParaRPr lang="de-DE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ftr" idx="4"/>
          </p:nvPr>
        </p:nvSpPr>
        <p:spPr>
          <a:xfrm>
            <a:off x="1625760" y="6416640"/>
            <a:ext cx="8984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Quantitative Research in Political Science: How to Apply the Classical Toolbox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5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FBCEC0CD-8264-40B3-B63D-A507366955A9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dt" idx="6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B5922F-7FB7-49B9-A9D2-76BD7B8971A3}" type="datetime1">
              <a:rPr lang="de-DE" sz="900" b="0" strike="noStrike" spc="-1" smtClean="0">
                <a:latin typeface="Times New Roman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97" name="Grafik 9"/>
          <p:cNvPicPr/>
          <p:nvPr/>
        </p:nvPicPr>
        <p:blipFill>
          <a:blip r:embed="rId14"/>
          <a:srcRect l="-1605" b="54563"/>
          <a:stretch/>
        </p:blipFill>
        <p:spPr>
          <a:xfrm>
            <a:off x="3718800" y="3871800"/>
            <a:ext cx="4758480" cy="238860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-interactives.ctl.columbia.edu/central-limit-theore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sktop.github.com/downloa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download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tatsandr.com/blog/descriptive-statistics-in-r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library.pearson.de/book/99.150005/9781292220345" TargetMode="External"/><Relationship Id="rId2" Type="http://schemas.openxmlformats.org/officeDocument/2006/relationships/hyperlink" Target="https://press.princeton.edu/books/hardcover/9780691214368/thinking-clearly-with-data?srsltid=AfmBOoqwY6fSr3YJFgSsaneRNFDLxGfbRMD52Lxe1aWqhbPCkLS-63OG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dp-cvk.quarto.pub/r-for-social-science-data-analysi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ausalwizard/online-causal-diagram-and-dag-drawing-editing-tools-900bb1815c8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396614" y="1270549"/>
            <a:ext cx="7330793" cy="2692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/>
          <a:p>
            <a: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Quantitative Research </a:t>
            </a:r>
            <a:b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Political Science</a:t>
            </a:r>
            <a:br>
              <a:rPr lang="en-GB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to Apply the </a:t>
            </a:r>
            <a:b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Classical </a:t>
            </a:r>
            <a:r>
              <a:rPr lang="en-GB" sz="3200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3200" b="0" i="0" dirty="0">
                <a:solidFill>
                  <a:srgbClr val="00487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oolbox </a:t>
            </a:r>
            <a:endParaRPr lang="en-GB" b="0" i="0" dirty="0">
              <a:solidFill>
                <a:srgbClr val="004876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2107517" y="5980260"/>
            <a:ext cx="8824320" cy="435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de-DE" sz="1800" b="0" i="1" strike="noStrike" spc="-1" dirty="0">
                <a:solidFill>
                  <a:srgbClr val="004877"/>
                </a:solidFill>
                <a:latin typeface="Segoe UI"/>
              </a:rPr>
              <a:t>UdS SoSe2025 - Class 2 (2025</a:t>
            </a:r>
            <a:r>
              <a:rPr lang="en-GB" sz="1800" b="0" i="1" strike="noStrike" spc="-1" dirty="0">
                <a:solidFill>
                  <a:srgbClr val="004877"/>
                </a:solidFill>
                <a:latin typeface="Segoe UI"/>
              </a:rPr>
              <a:t>.04.14)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92" name="Untertitel 2"/>
          <p:cNvSpPr/>
          <p:nvPr/>
        </p:nvSpPr>
        <p:spPr>
          <a:xfrm>
            <a:off x="6519677" y="3429000"/>
            <a:ext cx="4033440" cy="13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endParaRPr lang="de-DE" sz="1800" spc="-1" dirty="0">
              <a:solidFill>
                <a:srgbClr val="004877"/>
              </a:solidFill>
              <a:latin typeface="Segoe UI"/>
            </a:endParaRP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4D195191-8AB9-40AF-A9C5-61D2F084C01E}"/>
              </a:ext>
            </a:extLst>
          </p:cNvPr>
          <p:cNvSpPr/>
          <p:nvPr/>
        </p:nvSpPr>
        <p:spPr>
          <a:xfrm>
            <a:off x="3396614" y="3824616"/>
            <a:ext cx="4033440" cy="130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800" b="1" spc="-1" dirty="0">
                <a:solidFill>
                  <a:srgbClr val="004877"/>
                </a:solidFill>
                <a:latin typeface="Segoe UI"/>
              </a:rPr>
              <a:t>Giuseppe Carteny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800" spc="-1" dirty="0" err="1">
                <a:solidFill>
                  <a:srgbClr val="004876"/>
                </a:solidFill>
                <a:latin typeface="Segoe UI"/>
              </a:rPr>
              <a:t>Postdoctoral</a:t>
            </a:r>
            <a:r>
              <a:rPr lang="de-DE" sz="1800" spc="-1" dirty="0">
                <a:solidFill>
                  <a:srgbClr val="004876"/>
                </a:solidFill>
                <a:latin typeface="Segoe UI"/>
              </a:rPr>
              <a:t> Researcher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039B5-64F0-417D-9D28-79661130ED64}"/>
              </a:ext>
            </a:extLst>
          </p:cNvPr>
          <p:cNvSpPr txBox="1"/>
          <p:nvPr/>
        </p:nvSpPr>
        <p:spPr>
          <a:xfrm>
            <a:off x="3396614" y="4528372"/>
            <a:ext cx="609372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400" spc="-1" dirty="0">
                <a:solidFill>
                  <a:srgbClr val="004876"/>
                </a:solidFill>
                <a:latin typeface="Segoe UI"/>
              </a:rPr>
              <a:t>Department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of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European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Social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Research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de-DE" sz="1400" spc="-1" dirty="0">
                <a:solidFill>
                  <a:srgbClr val="004876"/>
                </a:solidFill>
                <a:latin typeface="Segoe UI"/>
              </a:rPr>
              <a:t>University </a:t>
            </a:r>
            <a:r>
              <a:rPr lang="de-DE" sz="1400" spc="-1" dirty="0" err="1">
                <a:solidFill>
                  <a:srgbClr val="004876"/>
                </a:solidFill>
                <a:latin typeface="Segoe UI"/>
              </a:rPr>
              <a:t>of</a:t>
            </a:r>
            <a:r>
              <a:rPr lang="de-DE" sz="1400" spc="-1" dirty="0">
                <a:solidFill>
                  <a:srgbClr val="004876"/>
                </a:solidFill>
                <a:latin typeface="Segoe UI"/>
              </a:rPr>
              <a:t> Saarland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33FE6-E098-4EED-B4FB-46C498D58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56" y="2616889"/>
            <a:ext cx="701943" cy="701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1CA9C-432D-45BB-8EAF-A39CC4DB8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673"/>
          <a:stretch/>
        </p:blipFill>
        <p:spPr>
          <a:xfrm>
            <a:off x="346569" y="941758"/>
            <a:ext cx="5186261" cy="5224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31C546-8282-4109-BDBF-1750D7B6D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0" b="23813"/>
          <a:stretch/>
        </p:blipFill>
        <p:spPr>
          <a:xfrm>
            <a:off x="346569" y="941757"/>
            <a:ext cx="5342965" cy="5224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36B45-56BD-448B-9FA6-ADAF759271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92" b="1118"/>
          <a:stretch/>
        </p:blipFill>
        <p:spPr>
          <a:xfrm>
            <a:off x="6986086" y="1874784"/>
            <a:ext cx="3878418" cy="3358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CB195-D639-4D6A-A26B-1D0ED822C8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r="3003" b="3424"/>
          <a:stretch/>
        </p:blipFill>
        <p:spPr>
          <a:xfrm>
            <a:off x="5790006" y="1330102"/>
            <a:ext cx="6270578" cy="43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4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55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is an additional software that can make your life easier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Git: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version control system that tracks versions of files</a:t>
            </a:r>
          </a:p>
          <a:p>
            <a:pPr marL="742950" lvl="1">
              <a:spcAft>
                <a:spcPts val="600"/>
              </a:spcAft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Very useful backup of your code</a:t>
            </a:r>
          </a:p>
          <a:p>
            <a:pPr marL="742950" lvl="1">
              <a:spcAft>
                <a:spcPts val="600"/>
              </a:spcAft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Cons</a:t>
            </a:r>
            <a:endParaRPr lang="en-GB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You cannot backup files &gt;~ 20mb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The basic version needs to be programmed using the OS console – e.g., </a:t>
            </a:r>
            <a:r>
              <a:rPr lang="en-GB" sz="1600" dirty="0" err="1">
                <a:latin typeface="Lucida Sans" panose="020B0602030504020204" pitchFamily="34" charset="0"/>
                <a:cs typeface="Segoe UI" panose="020B0502040204020203" pitchFamily="34" charset="0"/>
              </a:rPr>
              <a:t>cmd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in Windows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But there’s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GitHub </a:t>
            </a:r>
          </a:p>
          <a:p>
            <a:pPr marL="742950" lvl="1">
              <a:spcAft>
                <a:spcPts val="600"/>
              </a:spcAft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proprietary) developer platform that allows users to create, store, manage, and share their code.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>
              <a:spcBef>
                <a:spcPts val="600"/>
              </a:spcBef>
              <a:spcAft>
                <a:spcPts val="600"/>
              </a:spcAft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89709-2123-4F20-BA91-AA66B3557572}"/>
              </a:ext>
            </a:extLst>
          </p:cNvPr>
          <p:cNvSpPr txBox="1"/>
          <p:nvPr/>
        </p:nvSpPr>
        <p:spPr>
          <a:xfrm>
            <a:off x="5560290" y="4387272"/>
            <a:ext cx="858983" cy="338554"/>
          </a:xfrm>
          <a:custGeom>
            <a:avLst/>
            <a:gdLst>
              <a:gd name="connsiteX0" fmla="*/ 0 w 858983"/>
              <a:gd name="connsiteY0" fmla="*/ 0 h 338554"/>
              <a:gd name="connsiteX1" fmla="*/ 446671 w 858983"/>
              <a:gd name="connsiteY1" fmla="*/ 0 h 338554"/>
              <a:gd name="connsiteX2" fmla="*/ 858983 w 858983"/>
              <a:gd name="connsiteY2" fmla="*/ 0 h 338554"/>
              <a:gd name="connsiteX3" fmla="*/ 858983 w 858983"/>
              <a:gd name="connsiteY3" fmla="*/ 338554 h 338554"/>
              <a:gd name="connsiteX4" fmla="*/ 446671 w 858983"/>
              <a:gd name="connsiteY4" fmla="*/ 338554 h 338554"/>
              <a:gd name="connsiteX5" fmla="*/ 0 w 858983"/>
              <a:gd name="connsiteY5" fmla="*/ 338554 h 338554"/>
              <a:gd name="connsiteX6" fmla="*/ 0 w 858983"/>
              <a:gd name="connsiteY6" fmla="*/ 0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8983" h="338554" fill="none" extrusionOk="0">
                <a:moveTo>
                  <a:pt x="0" y="0"/>
                </a:moveTo>
                <a:cubicBezTo>
                  <a:pt x="177512" y="-46968"/>
                  <a:pt x="307955" y="248"/>
                  <a:pt x="446671" y="0"/>
                </a:cubicBezTo>
                <a:cubicBezTo>
                  <a:pt x="585387" y="-248"/>
                  <a:pt x="660066" y="37097"/>
                  <a:pt x="858983" y="0"/>
                </a:cubicBezTo>
                <a:cubicBezTo>
                  <a:pt x="895948" y="146899"/>
                  <a:pt x="833739" y="242209"/>
                  <a:pt x="858983" y="338554"/>
                </a:cubicBezTo>
                <a:cubicBezTo>
                  <a:pt x="717289" y="368785"/>
                  <a:pt x="545920" y="331956"/>
                  <a:pt x="446671" y="338554"/>
                </a:cubicBezTo>
                <a:cubicBezTo>
                  <a:pt x="347422" y="345152"/>
                  <a:pt x="173464" y="312777"/>
                  <a:pt x="0" y="338554"/>
                </a:cubicBezTo>
                <a:cubicBezTo>
                  <a:pt x="-3676" y="188739"/>
                  <a:pt x="20954" y="96794"/>
                  <a:pt x="0" y="0"/>
                </a:cubicBezTo>
                <a:close/>
              </a:path>
              <a:path w="858983" h="338554" stroke="0" extrusionOk="0">
                <a:moveTo>
                  <a:pt x="0" y="0"/>
                </a:moveTo>
                <a:cubicBezTo>
                  <a:pt x="151195" y="-27336"/>
                  <a:pt x="329629" y="8204"/>
                  <a:pt x="446671" y="0"/>
                </a:cubicBezTo>
                <a:cubicBezTo>
                  <a:pt x="563713" y="-8204"/>
                  <a:pt x="761934" y="40470"/>
                  <a:pt x="858983" y="0"/>
                </a:cubicBezTo>
                <a:cubicBezTo>
                  <a:pt x="860604" y="148202"/>
                  <a:pt x="841726" y="237676"/>
                  <a:pt x="858983" y="338554"/>
                </a:cubicBezTo>
                <a:cubicBezTo>
                  <a:pt x="733141" y="381885"/>
                  <a:pt x="620930" y="321848"/>
                  <a:pt x="438081" y="338554"/>
                </a:cubicBezTo>
                <a:cubicBezTo>
                  <a:pt x="255232" y="355260"/>
                  <a:pt x="177747" y="332854"/>
                  <a:pt x="0" y="338554"/>
                </a:cubicBezTo>
                <a:cubicBezTo>
                  <a:pt x="-12504" y="181517"/>
                  <a:pt x="15124" y="96413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363066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painful</a:t>
            </a:r>
            <a:endParaRPr lang="en-GB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B305F-D578-4EE2-AD2E-42C31DB3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0" y="1948768"/>
            <a:ext cx="613440" cy="613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82F145-184D-4178-B6A3-6A24465F43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0" y="4990268"/>
            <a:ext cx="734400" cy="685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48147-6757-43CA-8F91-8D7A73B57C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06" y="2994557"/>
            <a:ext cx="2248800" cy="3107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01FD10-5EB1-4103-BBCC-D26BF9124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88" y="1024971"/>
            <a:ext cx="3343716" cy="1969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CCAF07-44CB-4827-837E-F9FC138A17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06" y="3119131"/>
            <a:ext cx="2485644" cy="24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0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you want an understandable, efficient code…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 by </a:t>
            </a:r>
            <a:r>
              <a:rPr lang="en-GB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3D9D3-D29E-44AD-9324-02DB310D6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85" y="1034641"/>
            <a:ext cx="3930757" cy="19954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0AC0E9-CE34-4771-9E2C-DDB10A771FDE}"/>
              </a:ext>
            </a:extLst>
          </p:cNvPr>
          <p:cNvCxnSpPr>
            <a:cxnSpLocks/>
          </p:cNvCxnSpPr>
          <p:nvPr/>
        </p:nvCxnSpPr>
        <p:spPr>
          <a:xfrm>
            <a:off x="4645891" y="2119603"/>
            <a:ext cx="2623127" cy="0"/>
          </a:xfrm>
          <a:prstGeom prst="straightConnector1">
            <a:avLst/>
          </a:prstGeom>
          <a:ln w="762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0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you want an understandable, efficient code…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 by </a:t>
            </a:r>
            <a:r>
              <a:rPr lang="en-GB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KIS: K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eep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Be clear about inputs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ouputs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Break down problems, split tasks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Aggregate tasks in the output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8653F-44B7-4423-891D-2213FEC4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65" y="1071297"/>
            <a:ext cx="6149981" cy="2140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E43ABB-8D3E-4EA5-BBC9-EB9061B2C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64" y="3212065"/>
            <a:ext cx="6149981" cy="1704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45827C-D1C2-4A2E-8F70-2025C11DB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27" y="3208366"/>
            <a:ext cx="6149981" cy="1320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4C49B7-1487-49AA-860D-E20A05665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27" y="4415533"/>
            <a:ext cx="6142417" cy="15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you want an understandable, efficient code…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 by </a:t>
            </a:r>
            <a:r>
              <a:rPr lang="en-GB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i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KIS: K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eep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Be clear about inputs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ouputs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Break down problems, split tasks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Aggregate tasks in the output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DRY: D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on’t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epeat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Do not perform the same calculation/operation twice</a:t>
            </a:r>
          </a:p>
          <a:p>
            <a:pPr marL="108585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Instead define an object/a function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Write comments</a:t>
            </a: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Rstudio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tabs</a:t>
            </a:r>
          </a:p>
          <a:p>
            <a:pPr marL="285750">
              <a:spcAft>
                <a:spcPts val="600"/>
              </a:spcAft>
            </a:pP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04C0A4-40E7-43BD-A376-61E2AE62E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09" y="1776617"/>
            <a:ext cx="3444628" cy="4316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F398B2-6099-406A-B08C-655B7ADD41F7}"/>
              </a:ext>
            </a:extLst>
          </p:cNvPr>
          <p:cNvSpPr txBox="1"/>
          <p:nvPr/>
        </p:nvSpPr>
        <p:spPr>
          <a:xfrm>
            <a:off x="6229927" y="1358086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Debugging will become </a:t>
            </a:r>
            <a:r>
              <a:rPr lang="en-GB" sz="18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800" b="1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easier… </a:t>
            </a:r>
          </a:p>
        </p:txBody>
      </p:sp>
    </p:spTree>
    <p:extLst>
      <p:ext uri="{BB962C8B-B14F-4D97-AF65-F5344CB8AC3E}">
        <p14:creationId xmlns:p14="http://schemas.microsoft.com/office/powerpoint/2010/main" val="13873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 you know…	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coding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509A0-EC60-4580-AEA1-4E28A9C62630}"/>
              </a:ext>
            </a:extLst>
          </p:cNvPr>
          <p:cNvSpPr txBox="1"/>
          <p:nvPr/>
        </p:nvSpPr>
        <p:spPr>
          <a:xfrm>
            <a:off x="908912" y="1744236"/>
            <a:ext cx="3922468" cy="830997"/>
          </a:xfrm>
          <a:custGeom>
            <a:avLst/>
            <a:gdLst>
              <a:gd name="connsiteX0" fmla="*/ 0 w 3922468"/>
              <a:gd name="connsiteY0" fmla="*/ 0 h 830997"/>
              <a:gd name="connsiteX1" fmla="*/ 614520 w 3922468"/>
              <a:gd name="connsiteY1" fmla="*/ 0 h 830997"/>
              <a:gd name="connsiteX2" fmla="*/ 1189815 w 3922468"/>
              <a:gd name="connsiteY2" fmla="*/ 0 h 830997"/>
              <a:gd name="connsiteX3" fmla="*/ 1843560 w 3922468"/>
              <a:gd name="connsiteY3" fmla="*/ 0 h 830997"/>
              <a:gd name="connsiteX4" fmla="*/ 2379631 w 3922468"/>
              <a:gd name="connsiteY4" fmla="*/ 0 h 830997"/>
              <a:gd name="connsiteX5" fmla="*/ 3033375 w 3922468"/>
              <a:gd name="connsiteY5" fmla="*/ 0 h 830997"/>
              <a:gd name="connsiteX6" fmla="*/ 3922468 w 3922468"/>
              <a:gd name="connsiteY6" fmla="*/ 0 h 830997"/>
              <a:gd name="connsiteX7" fmla="*/ 3922468 w 3922468"/>
              <a:gd name="connsiteY7" fmla="*/ 390569 h 830997"/>
              <a:gd name="connsiteX8" fmla="*/ 3922468 w 3922468"/>
              <a:gd name="connsiteY8" fmla="*/ 830997 h 830997"/>
              <a:gd name="connsiteX9" fmla="*/ 3347173 w 3922468"/>
              <a:gd name="connsiteY9" fmla="*/ 830997 h 830997"/>
              <a:gd name="connsiteX10" fmla="*/ 2614979 w 3922468"/>
              <a:gd name="connsiteY10" fmla="*/ 830997 h 830997"/>
              <a:gd name="connsiteX11" fmla="*/ 1961234 w 3922468"/>
              <a:gd name="connsiteY11" fmla="*/ 830997 h 830997"/>
              <a:gd name="connsiteX12" fmla="*/ 1307489 w 3922468"/>
              <a:gd name="connsiteY12" fmla="*/ 830997 h 830997"/>
              <a:gd name="connsiteX13" fmla="*/ 692969 w 3922468"/>
              <a:gd name="connsiteY13" fmla="*/ 830997 h 830997"/>
              <a:gd name="connsiteX14" fmla="*/ 0 w 3922468"/>
              <a:gd name="connsiteY14" fmla="*/ 830997 h 830997"/>
              <a:gd name="connsiteX15" fmla="*/ 0 w 3922468"/>
              <a:gd name="connsiteY15" fmla="*/ 415499 h 830997"/>
              <a:gd name="connsiteX16" fmla="*/ 0 w 3922468"/>
              <a:gd name="connsiteY16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22468" h="830997" extrusionOk="0">
                <a:moveTo>
                  <a:pt x="0" y="0"/>
                </a:moveTo>
                <a:cubicBezTo>
                  <a:pt x="288554" y="4675"/>
                  <a:pt x="434718" y="24654"/>
                  <a:pt x="614520" y="0"/>
                </a:cubicBezTo>
                <a:cubicBezTo>
                  <a:pt x="794322" y="-24654"/>
                  <a:pt x="963406" y="-6763"/>
                  <a:pt x="1189815" y="0"/>
                </a:cubicBezTo>
                <a:cubicBezTo>
                  <a:pt x="1416225" y="6763"/>
                  <a:pt x="1688024" y="8693"/>
                  <a:pt x="1843560" y="0"/>
                </a:cubicBezTo>
                <a:cubicBezTo>
                  <a:pt x="1999096" y="-8693"/>
                  <a:pt x="2232974" y="11937"/>
                  <a:pt x="2379631" y="0"/>
                </a:cubicBezTo>
                <a:cubicBezTo>
                  <a:pt x="2526288" y="-11937"/>
                  <a:pt x="2811211" y="-23175"/>
                  <a:pt x="3033375" y="0"/>
                </a:cubicBezTo>
                <a:cubicBezTo>
                  <a:pt x="3255539" y="23175"/>
                  <a:pt x="3617416" y="28963"/>
                  <a:pt x="3922468" y="0"/>
                </a:cubicBezTo>
                <a:cubicBezTo>
                  <a:pt x="3929280" y="121510"/>
                  <a:pt x="3915280" y="269325"/>
                  <a:pt x="3922468" y="390569"/>
                </a:cubicBezTo>
                <a:cubicBezTo>
                  <a:pt x="3929656" y="511813"/>
                  <a:pt x="3904354" y="742711"/>
                  <a:pt x="3922468" y="830997"/>
                </a:cubicBezTo>
                <a:cubicBezTo>
                  <a:pt x="3792095" y="810090"/>
                  <a:pt x="3601287" y="818657"/>
                  <a:pt x="3347173" y="830997"/>
                </a:cubicBezTo>
                <a:cubicBezTo>
                  <a:pt x="3093059" y="843337"/>
                  <a:pt x="2828937" y="862527"/>
                  <a:pt x="2614979" y="830997"/>
                </a:cubicBezTo>
                <a:cubicBezTo>
                  <a:pt x="2401021" y="799467"/>
                  <a:pt x="2142461" y="819587"/>
                  <a:pt x="1961234" y="830997"/>
                </a:cubicBezTo>
                <a:cubicBezTo>
                  <a:pt x="1780007" y="842407"/>
                  <a:pt x="1566509" y="856055"/>
                  <a:pt x="1307489" y="830997"/>
                </a:cubicBezTo>
                <a:cubicBezTo>
                  <a:pt x="1048469" y="805939"/>
                  <a:pt x="892043" y="818102"/>
                  <a:pt x="692969" y="830997"/>
                </a:cubicBezTo>
                <a:cubicBezTo>
                  <a:pt x="493895" y="843892"/>
                  <a:pt x="283113" y="836880"/>
                  <a:pt x="0" y="830997"/>
                </a:cubicBezTo>
                <a:cubicBezTo>
                  <a:pt x="-4295" y="685285"/>
                  <a:pt x="4196" y="585946"/>
                  <a:pt x="0" y="415499"/>
                </a:cubicBezTo>
                <a:cubicBezTo>
                  <a:pt x="-4196" y="245052"/>
                  <a:pt x="-11845" y="19845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Why R is called an </a:t>
            </a:r>
            <a:r>
              <a:rPr lang="en-GB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object oriented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language?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E6299-4479-4AB2-8663-EDF270591E72}"/>
              </a:ext>
            </a:extLst>
          </p:cNvPr>
          <p:cNvSpPr txBox="1"/>
          <p:nvPr/>
        </p:nvSpPr>
        <p:spPr>
          <a:xfrm>
            <a:off x="5049373" y="2074783"/>
            <a:ext cx="2380539" cy="1354217"/>
          </a:xfrm>
          <a:custGeom>
            <a:avLst/>
            <a:gdLst>
              <a:gd name="connsiteX0" fmla="*/ 0 w 2380539"/>
              <a:gd name="connsiteY0" fmla="*/ 0 h 1354217"/>
              <a:gd name="connsiteX1" fmla="*/ 571329 w 2380539"/>
              <a:gd name="connsiteY1" fmla="*/ 0 h 1354217"/>
              <a:gd name="connsiteX2" fmla="*/ 1118853 w 2380539"/>
              <a:gd name="connsiteY2" fmla="*/ 0 h 1354217"/>
              <a:gd name="connsiteX3" fmla="*/ 1713988 w 2380539"/>
              <a:gd name="connsiteY3" fmla="*/ 0 h 1354217"/>
              <a:gd name="connsiteX4" fmla="*/ 2380539 w 2380539"/>
              <a:gd name="connsiteY4" fmla="*/ 0 h 1354217"/>
              <a:gd name="connsiteX5" fmla="*/ 2380539 w 2380539"/>
              <a:gd name="connsiteY5" fmla="*/ 677109 h 1354217"/>
              <a:gd name="connsiteX6" fmla="*/ 2380539 w 2380539"/>
              <a:gd name="connsiteY6" fmla="*/ 1354217 h 1354217"/>
              <a:gd name="connsiteX7" fmla="*/ 1785404 w 2380539"/>
              <a:gd name="connsiteY7" fmla="*/ 1354217 h 1354217"/>
              <a:gd name="connsiteX8" fmla="*/ 1237880 w 2380539"/>
              <a:gd name="connsiteY8" fmla="*/ 1354217 h 1354217"/>
              <a:gd name="connsiteX9" fmla="*/ 666551 w 2380539"/>
              <a:gd name="connsiteY9" fmla="*/ 1354217 h 1354217"/>
              <a:gd name="connsiteX10" fmla="*/ 0 w 2380539"/>
              <a:gd name="connsiteY10" fmla="*/ 1354217 h 1354217"/>
              <a:gd name="connsiteX11" fmla="*/ 0 w 2380539"/>
              <a:gd name="connsiteY11" fmla="*/ 677109 h 1354217"/>
              <a:gd name="connsiteX12" fmla="*/ 0 w 2380539"/>
              <a:gd name="connsiteY12" fmla="*/ 0 h 135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0539" h="1354217" extrusionOk="0">
                <a:moveTo>
                  <a:pt x="0" y="0"/>
                </a:moveTo>
                <a:cubicBezTo>
                  <a:pt x="271350" y="16220"/>
                  <a:pt x="297852" y="-23204"/>
                  <a:pt x="571329" y="0"/>
                </a:cubicBezTo>
                <a:cubicBezTo>
                  <a:pt x="844806" y="23204"/>
                  <a:pt x="968739" y="-9259"/>
                  <a:pt x="1118853" y="0"/>
                </a:cubicBezTo>
                <a:cubicBezTo>
                  <a:pt x="1268967" y="9259"/>
                  <a:pt x="1568328" y="21385"/>
                  <a:pt x="1713988" y="0"/>
                </a:cubicBezTo>
                <a:cubicBezTo>
                  <a:pt x="1859648" y="-21385"/>
                  <a:pt x="2214837" y="14246"/>
                  <a:pt x="2380539" y="0"/>
                </a:cubicBezTo>
                <a:cubicBezTo>
                  <a:pt x="2364887" y="233466"/>
                  <a:pt x="2361694" y="403043"/>
                  <a:pt x="2380539" y="677109"/>
                </a:cubicBezTo>
                <a:cubicBezTo>
                  <a:pt x="2399384" y="951175"/>
                  <a:pt x="2357656" y="1082526"/>
                  <a:pt x="2380539" y="1354217"/>
                </a:cubicBezTo>
                <a:cubicBezTo>
                  <a:pt x="2120043" y="1325534"/>
                  <a:pt x="1913111" y="1380602"/>
                  <a:pt x="1785404" y="1354217"/>
                </a:cubicBezTo>
                <a:cubicBezTo>
                  <a:pt x="1657698" y="1327832"/>
                  <a:pt x="1427251" y="1352302"/>
                  <a:pt x="1237880" y="1354217"/>
                </a:cubicBezTo>
                <a:cubicBezTo>
                  <a:pt x="1048509" y="1356132"/>
                  <a:pt x="885328" y="1364887"/>
                  <a:pt x="666551" y="1354217"/>
                </a:cubicBezTo>
                <a:cubicBezTo>
                  <a:pt x="447774" y="1343547"/>
                  <a:pt x="285547" y="1327006"/>
                  <a:pt x="0" y="1354217"/>
                </a:cubicBezTo>
                <a:cubicBezTo>
                  <a:pt x="-2188" y="1104450"/>
                  <a:pt x="4777" y="909175"/>
                  <a:pt x="0" y="677109"/>
                </a:cubicBezTo>
                <a:cubicBezTo>
                  <a:pt x="-4777" y="445043"/>
                  <a:pt x="-17045" y="29166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x?</a:t>
            </a:r>
          </a:p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“&lt;-” ?</a:t>
            </a:r>
          </a:p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“3”?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72E662-A020-4156-BD55-56D996F2D31F}"/>
              </a:ext>
            </a:extLst>
          </p:cNvPr>
          <p:cNvSpPr txBox="1"/>
          <p:nvPr/>
        </p:nvSpPr>
        <p:spPr>
          <a:xfrm>
            <a:off x="830267" y="3727959"/>
            <a:ext cx="2479746" cy="2385268"/>
          </a:xfrm>
          <a:custGeom>
            <a:avLst/>
            <a:gdLst>
              <a:gd name="connsiteX0" fmla="*/ 0 w 2479746"/>
              <a:gd name="connsiteY0" fmla="*/ 0 h 2385268"/>
              <a:gd name="connsiteX1" fmla="*/ 595139 w 2479746"/>
              <a:gd name="connsiteY1" fmla="*/ 0 h 2385268"/>
              <a:gd name="connsiteX2" fmla="*/ 1165481 w 2479746"/>
              <a:gd name="connsiteY2" fmla="*/ 0 h 2385268"/>
              <a:gd name="connsiteX3" fmla="*/ 1785417 w 2479746"/>
              <a:gd name="connsiteY3" fmla="*/ 0 h 2385268"/>
              <a:gd name="connsiteX4" fmla="*/ 2479746 w 2479746"/>
              <a:gd name="connsiteY4" fmla="*/ 0 h 2385268"/>
              <a:gd name="connsiteX5" fmla="*/ 2479746 w 2479746"/>
              <a:gd name="connsiteY5" fmla="*/ 596317 h 2385268"/>
              <a:gd name="connsiteX6" fmla="*/ 2479746 w 2479746"/>
              <a:gd name="connsiteY6" fmla="*/ 1192634 h 2385268"/>
              <a:gd name="connsiteX7" fmla="*/ 2479746 w 2479746"/>
              <a:gd name="connsiteY7" fmla="*/ 1788951 h 2385268"/>
              <a:gd name="connsiteX8" fmla="*/ 2479746 w 2479746"/>
              <a:gd name="connsiteY8" fmla="*/ 2385268 h 2385268"/>
              <a:gd name="connsiteX9" fmla="*/ 1909404 w 2479746"/>
              <a:gd name="connsiteY9" fmla="*/ 2385268 h 2385268"/>
              <a:gd name="connsiteX10" fmla="*/ 1239873 w 2479746"/>
              <a:gd name="connsiteY10" fmla="*/ 2385268 h 2385268"/>
              <a:gd name="connsiteX11" fmla="*/ 619937 w 2479746"/>
              <a:gd name="connsiteY11" fmla="*/ 2385268 h 2385268"/>
              <a:gd name="connsiteX12" fmla="*/ 0 w 2479746"/>
              <a:gd name="connsiteY12" fmla="*/ 2385268 h 2385268"/>
              <a:gd name="connsiteX13" fmla="*/ 0 w 2479746"/>
              <a:gd name="connsiteY13" fmla="*/ 1812804 h 2385268"/>
              <a:gd name="connsiteX14" fmla="*/ 0 w 2479746"/>
              <a:gd name="connsiteY14" fmla="*/ 1240339 h 2385268"/>
              <a:gd name="connsiteX15" fmla="*/ 0 w 2479746"/>
              <a:gd name="connsiteY15" fmla="*/ 620170 h 2385268"/>
              <a:gd name="connsiteX16" fmla="*/ 0 w 2479746"/>
              <a:gd name="connsiteY16" fmla="*/ 0 h 238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9746" h="2385268" extrusionOk="0">
                <a:moveTo>
                  <a:pt x="0" y="0"/>
                </a:moveTo>
                <a:cubicBezTo>
                  <a:pt x="289955" y="12671"/>
                  <a:pt x="424027" y="-7000"/>
                  <a:pt x="595139" y="0"/>
                </a:cubicBezTo>
                <a:cubicBezTo>
                  <a:pt x="766251" y="7000"/>
                  <a:pt x="882657" y="721"/>
                  <a:pt x="1165481" y="0"/>
                </a:cubicBezTo>
                <a:cubicBezTo>
                  <a:pt x="1448305" y="-721"/>
                  <a:pt x="1641942" y="-22326"/>
                  <a:pt x="1785417" y="0"/>
                </a:cubicBezTo>
                <a:cubicBezTo>
                  <a:pt x="1928892" y="22326"/>
                  <a:pt x="2135401" y="-32199"/>
                  <a:pt x="2479746" y="0"/>
                </a:cubicBezTo>
                <a:cubicBezTo>
                  <a:pt x="2491177" y="270483"/>
                  <a:pt x="2470413" y="426244"/>
                  <a:pt x="2479746" y="596317"/>
                </a:cubicBezTo>
                <a:cubicBezTo>
                  <a:pt x="2489079" y="766390"/>
                  <a:pt x="2467757" y="1061350"/>
                  <a:pt x="2479746" y="1192634"/>
                </a:cubicBezTo>
                <a:cubicBezTo>
                  <a:pt x="2491735" y="1323918"/>
                  <a:pt x="2498900" y="1603539"/>
                  <a:pt x="2479746" y="1788951"/>
                </a:cubicBezTo>
                <a:cubicBezTo>
                  <a:pt x="2460592" y="1974363"/>
                  <a:pt x="2456790" y="2117305"/>
                  <a:pt x="2479746" y="2385268"/>
                </a:cubicBezTo>
                <a:cubicBezTo>
                  <a:pt x="2245629" y="2401165"/>
                  <a:pt x="2055357" y="2369517"/>
                  <a:pt x="1909404" y="2385268"/>
                </a:cubicBezTo>
                <a:cubicBezTo>
                  <a:pt x="1763451" y="2401019"/>
                  <a:pt x="1466688" y="2386528"/>
                  <a:pt x="1239873" y="2385268"/>
                </a:cubicBezTo>
                <a:cubicBezTo>
                  <a:pt x="1013058" y="2384008"/>
                  <a:pt x="790321" y="2396197"/>
                  <a:pt x="619937" y="2385268"/>
                </a:cubicBezTo>
                <a:cubicBezTo>
                  <a:pt x="449553" y="2374339"/>
                  <a:pt x="198602" y="2415451"/>
                  <a:pt x="0" y="2385268"/>
                </a:cubicBezTo>
                <a:cubicBezTo>
                  <a:pt x="27019" y="2185386"/>
                  <a:pt x="9737" y="1932390"/>
                  <a:pt x="0" y="1812804"/>
                </a:cubicBezTo>
                <a:cubicBezTo>
                  <a:pt x="-9737" y="1693218"/>
                  <a:pt x="-12578" y="1472737"/>
                  <a:pt x="0" y="1240339"/>
                </a:cubicBezTo>
                <a:cubicBezTo>
                  <a:pt x="12578" y="1007941"/>
                  <a:pt x="2364" y="831799"/>
                  <a:pt x="0" y="620170"/>
                </a:cubicBezTo>
                <a:cubicBezTo>
                  <a:pt x="-2364" y="408541"/>
                  <a:pt x="9548" y="15952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a…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vector? 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matrix?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array?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data frame?</a:t>
            </a:r>
          </a:p>
          <a:p>
            <a:pPr marL="628650" indent="-342900">
              <a:spcAft>
                <a:spcPts val="600"/>
              </a:spcAft>
              <a:buFontTx/>
              <a:buChar char="-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list?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50F610-6246-4B76-AB82-8252238E0AFE}"/>
              </a:ext>
            </a:extLst>
          </p:cNvPr>
          <p:cNvSpPr txBox="1"/>
          <p:nvPr/>
        </p:nvSpPr>
        <p:spPr>
          <a:xfrm>
            <a:off x="5118662" y="1450726"/>
            <a:ext cx="2241960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x</a:t>
            </a:r>
            <a:r>
              <a:rPr lang="en-GB" sz="2800" dirty="0">
                <a:solidFill>
                  <a:schemeClr val="bg1"/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 &lt;– </a:t>
            </a:r>
            <a:r>
              <a:rPr lang="en-GB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3</a:t>
            </a: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E996C4-9C0D-453F-9A08-E96135D4F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952" y="3909150"/>
            <a:ext cx="8706048" cy="22840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35690D-C94A-45E2-82A1-9468ADC16D4B}"/>
              </a:ext>
            </a:extLst>
          </p:cNvPr>
          <p:cNvSpPr txBox="1"/>
          <p:nvPr/>
        </p:nvSpPr>
        <p:spPr>
          <a:xfrm>
            <a:off x="7870490" y="1768392"/>
            <a:ext cx="3121390" cy="1200329"/>
          </a:xfrm>
          <a:custGeom>
            <a:avLst/>
            <a:gdLst>
              <a:gd name="connsiteX0" fmla="*/ 0 w 3121390"/>
              <a:gd name="connsiteY0" fmla="*/ 0 h 1200329"/>
              <a:gd name="connsiteX1" fmla="*/ 593064 w 3121390"/>
              <a:gd name="connsiteY1" fmla="*/ 0 h 1200329"/>
              <a:gd name="connsiteX2" fmla="*/ 1154914 w 3121390"/>
              <a:gd name="connsiteY2" fmla="*/ 0 h 1200329"/>
              <a:gd name="connsiteX3" fmla="*/ 1779192 w 3121390"/>
              <a:gd name="connsiteY3" fmla="*/ 0 h 1200329"/>
              <a:gd name="connsiteX4" fmla="*/ 2309829 w 3121390"/>
              <a:gd name="connsiteY4" fmla="*/ 0 h 1200329"/>
              <a:gd name="connsiteX5" fmla="*/ 3121390 w 3121390"/>
              <a:gd name="connsiteY5" fmla="*/ 0 h 1200329"/>
              <a:gd name="connsiteX6" fmla="*/ 3121390 w 3121390"/>
              <a:gd name="connsiteY6" fmla="*/ 588161 h 1200329"/>
              <a:gd name="connsiteX7" fmla="*/ 3121390 w 3121390"/>
              <a:gd name="connsiteY7" fmla="*/ 1200329 h 1200329"/>
              <a:gd name="connsiteX8" fmla="*/ 2590754 w 3121390"/>
              <a:gd name="connsiteY8" fmla="*/ 1200329 h 1200329"/>
              <a:gd name="connsiteX9" fmla="*/ 1997690 w 3121390"/>
              <a:gd name="connsiteY9" fmla="*/ 1200329 h 1200329"/>
              <a:gd name="connsiteX10" fmla="*/ 1310984 w 3121390"/>
              <a:gd name="connsiteY10" fmla="*/ 1200329 h 1200329"/>
              <a:gd name="connsiteX11" fmla="*/ 686706 w 3121390"/>
              <a:gd name="connsiteY11" fmla="*/ 1200329 h 1200329"/>
              <a:gd name="connsiteX12" fmla="*/ 0 w 3121390"/>
              <a:gd name="connsiteY12" fmla="*/ 1200329 h 1200329"/>
              <a:gd name="connsiteX13" fmla="*/ 0 w 3121390"/>
              <a:gd name="connsiteY13" fmla="*/ 612168 h 1200329"/>
              <a:gd name="connsiteX14" fmla="*/ 0 w 3121390"/>
              <a:gd name="connsiteY1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21390" h="1200329" extrusionOk="0">
                <a:moveTo>
                  <a:pt x="0" y="0"/>
                </a:moveTo>
                <a:cubicBezTo>
                  <a:pt x="160802" y="9845"/>
                  <a:pt x="367790" y="27635"/>
                  <a:pt x="593064" y="0"/>
                </a:cubicBezTo>
                <a:cubicBezTo>
                  <a:pt x="818338" y="-27635"/>
                  <a:pt x="932453" y="14771"/>
                  <a:pt x="1154914" y="0"/>
                </a:cubicBezTo>
                <a:cubicBezTo>
                  <a:pt x="1377375" y="-14771"/>
                  <a:pt x="1472669" y="-21434"/>
                  <a:pt x="1779192" y="0"/>
                </a:cubicBezTo>
                <a:cubicBezTo>
                  <a:pt x="2085715" y="21434"/>
                  <a:pt x="2070941" y="-3728"/>
                  <a:pt x="2309829" y="0"/>
                </a:cubicBezTo>
                <a:cubicBezTo>
                  <a:pt x="2548717" y="3728"/>
                  <a:pt x="2808311" y="-7487"/>
                  <a:pt x="3121390" y="0"/>
                </a:cubicBezTo>
                <a:cubicBezTo>
                  <a:pt x="3108121" y="178949"/>
                  <a:pt x="3106938" y="412291"/>
                  <a:pt x="3121390" y="588161"/>
                </a:cubicBezTo>
                <a:cubicBezTo>
                  <a:pt x="3135842" y="764031"/>
                  <a:pt x="3094018" y="989115"/>
                  <a:pt x="3121390" y="1200329"/>
                </a:cubicBezTo>
                <a:cubicBezTo>
                  <a:pt x="2940390" y="1182518"/>
                  <a:pt x="2721558" y="1207920"/>
                  <a:pt x="2590754" y="1200329"/>
                </a:cubicBezTo>
                <a:cubicBezTo>
                  <a:pt x="2459950" y="1192738"/>
                  <a:pt x="2277115" y="1179809"/>
                  <a:pt x="1997690" y="1200329"/>
                </a:cubicBezTo>
                <a:cubicBezTo>
                  <a:pt x="1718265" y="1220849"/>
                  <a:pt x="1647662" y="1202489"/>
                  <a:pt x="1310984" y="1200329"/>
                </a:cubicBezTo>
                <a:cubicBezTo>
                  <a:pt x="974306" y="1198169"/>
                  <a:pt x="931945" y="1179057"/>
                  <a:pt x="686706" y="1200329"/>
                </a:cubicBezTo>
                <a:cubicBezTo>
                  <a:pt x="441467" y="1221601"/>
                  <a:pt x="189674" y="1204047"/>
                  <a:pt x="0" y="1200329"/>
                </a:cubicBezTo>
                <a:cubicBezTo>
                  <a:pt x="1290" y="1044444"/>
                  <a:pt x="-24607" y="756750"/>
                  <a:pt x="0" y="612168"/>
                </a:cubicBezTo>
                <a:cubicBezTo>
                  <a:pt x="24607" y="467586"/>
                  <a:pt x="27470" y="30014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9668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What’s a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numeric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integer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character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object ?</a:t>
            </a:r>
          </a:p>
        </p:txBody>
      </p:sp>
    </p:spTree>
    <p:extLst>
      <p:ext uri="{BB962C8B-B14F-4D97-AF65-F5344CB8AC3E}">
        <p14:creationId xmlns:p14="http://schemas.microsoft.com/office/powerpoint/2010/main" val="11483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16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14.04.2025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6000" b="1" spc="-1" dirty="0">
                <a:solidFill>
                  <a:srgbClr val="004876"/>
                </a:solidFill>
                <a:latin typeface="Segoe UI"/>
              </a:rPr>
              <a:t>Review </a:t>
            </a:r>
            <a:r>
              <a:rPr lang="de-DE" sz="6000" b="1" spc="-1" dirty="0">
                <a:solidFill>
                  <a:srgbClr val="C00000"/>
                </a:solidFill>
                <a:latin typeface="Segoe UI"/>
              </a:rPr>
              <a:t>#2</a:t>
            </a:r>
            <a:endParaRPr lang="de-DE" sz="60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42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31198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population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is the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social system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about which you want to make some inferences </a:t>
            </a: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 sample is…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subset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of the population – and it is the only thing we actually observe.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Fundamental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also because it helps understanding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we need to deal with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uncertainty</a:t>
            </a: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Observation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basic unit of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and/or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measurement</a:t>
            </a: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Variable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feature of the observation that varies</a:t>
            </a: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is the extent to which two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variables occur together </a:t>
            </a:r>
          </a:p>
          <a:p>
            <a:pPr>
              <a:spcAft>
                <a:spcPts val="1800"/>
              </a:spcAft>
            </a:pP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endParaRPr lang="en-GB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0481D0-558C-485E-9C93-270CF90D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62" y="985592"/>
            <a:ext cx="3543974" cy="3121366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0D07FE5-4B88-4621-9A22-C773F08EC616}"/>
              </a:ext>
            </a:extLst>
          </p:cNvPr>
          <p:cNvSpPr/>
          <p:nvPr/>
        </p:nvSpPr>
        <p:spPr>
          <a:xfrm rot="11409247">
            <a:off x="8483546" y="921878"/>
            <a:ext cx="1738567" cy="2719812"/>
          </a:xfrm>
          <a:custGeom>
            <a:avLst/>
            <a:gdLst>
              <a:gd name="connsiteX0" fmla="*/ 869283 w 1738567"/>
              <a:gd name="connsiteY0" fmla="*/ 0 h 2719812"/>
              <a:gd name="connsiteX1" fmla="*/ 1738567 w 1738567"/>
              <a:gd name="connsiteY1" fmla="*/ 1359906 h 2719812"/>
              <a:gd name="connsiteX2" fmla="*/ 1303926 w 1738567"/>
              <a:gd name="connsiteY2" fmla="*/ 1359906 h 2719812"/>
              <a:gd name="connsiteX3" fmla="*/ 869284 w 1738567"/>
              <a:gd name="connsiteY3" fmla="*/ 1359906 h 2719812"/>
              <a:gd name="connsiteX4" fmla="*/ 869283 w 1738567"/>
              <a:gd name="connsiteY4" fmla="*/ 0 h 2719812"/>
              <a:gd name="connsiteX0" fmla="*/ 869283 w 1738567"/>
              <a:gd name="connsiteY0" fmla="*/ 0 h 2719812"/>
              <a:gd name="connsiteX1" fmla="*/ 1738567 w 1738567"/>
              <a:gd name="connsiteY1" fmla="*/ 1359906 h 271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8567" h="2719812" stroke="0" extrusionOk="0">
                <a:moveTo>
                  <a:pt x="869283" y="0"/>
                </a:moveTo>
                <a:cubicBezTo>
                  <a:pt x="1363014" y="67104"/>
                  <a:pt x="1734571" y="797417"/>
                  <a:pt x="1738567" y="1359906"/>
                </a:cubicBezTo>
                <a:cubicBezTo>
                  <a:pt x="1583508" y="1371275"/>
                  <a:pt x="1484765" y="1318963"/>
                  <a:pt x="1303926" y="1359906"/>
                </a:cubicBezTo>
                <a:cubicBezTo>
                  <a:pt x="1123087" y="1400849"/>
                  <a:pt x="1015757" y="1358871"/>
                  <a:pt x="869284" y="1359906"/>
                </a:cubicBezTo>
                <a:cubicBezTo>
                  <a:pt x="852800" y="833266"/>
                  <a:pt x="948168" y="486856"/>
                  <a:pt x="869283" y="0"/>
                </a:cubicBezTo>
                <a:close/>
              </a:path>
              <a:path w="1738567" h="2719812" fill="none" extrusionOk="0">
                <a:moveTo>
                  <a:pt x="869283" y="0"/>
                </a:moveTo>
                <a:cubicBezTo>
                  <a:pt x="1396698" y="41361"/>
                  <a:pt x="1709518" y="597987"/>
                  <a:pt x="1738567" y="1359906"/>
                </a:cubicBezTo>
              </a:path>
              <a:path w="1738567" h="2719812" fill="none" stroke="0" extrusionOk="0">
                <a:moveTo>
                  <a:pt x="869283" y="0"/>
                </a:moveTo>
                <a:cubicBezTo>
                  <a:pt x="1204120" y="17926"/>
                  <a:pt x="1863629" y="619933"/>
                  <a:pt x="1738567" y="1359906"/>
                </a:cubicBezTo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4046824616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31BD1-4408-402C-8454-C423F94725B1}"/>
              </a:ext>
            </a:extLst>
          </p:cNvPr>
          <p:cNvSpPr txBox="1"/>
          <p:nvPr/>
        </p:nvSpPr>
        <p:spPr>
          <a:xfrm>
            <a:off x="8475343" y="2680963"/>
            <a:ext cx="175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C307D2-601C-4366-AFF4-1E05D0C9F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56" y="4021979"/>
            <a:ext cx="3325385" cy="1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18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14.04.2025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Univariate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statistics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59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19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How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would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you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describe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this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?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A4B1528-0DB1-411D-BD36-CFABE2F59FDE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GB" sz="2400" strike="sngStrike" spc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 </a:t>
            </a:r>
            <a:r>
              <a:rPr lang="en-GB" sz="2400" spc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no wrong answers!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" descr="code_files/figure-pptx/mean_1-1.png">
            <a:extLst>
              <a:ext uri="{FF2B5EF4-FFF2-40B4-BE49-F238E27FC236}">
                <a16:creationId xmlns:a16="http://schemas.microsoft.com/office/drawing/2014/main" id="{9D2DBDBB-D41B-4D4F-99DE-929CF46DF73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3300" y="1559123"/>
            <a:ext cx="7298742" cy="36493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8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trike="noStrike" spc="-1" dirty="0" err="1">
                <a:solidFill>
                  <a:schemeClr val="tx2"/>
                </a:solidFill>
                <a:latin typeface="Segoe UI"/>
              </a:rPr>
              <a:t>Today‘s</a:t>
            </a:r>
            <a:r>
              <a:rPr lang="de-DE" sz="4800" b="1" strike="noStrike" spc="-1" dirty="0">
                <a:solidFill>
                  <a:schemeClr val="tx2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chemeClr val="tx2"/>
                </a:solidFill>
                <a:latin typeface="Segoe UI"/>
              </a:rPr>
              <a:t>seminar</a:t>
            </a:r>
            <a:endParaRPr lang="de-DE" sz="4800" b="0" strike="noStrike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77984D-E346-42A3-AFB1-B29E635F22CF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1B676F7-2869-4AC4-876C-A9293A9CD05A}"/>
              </a:ext>
            </a:extLst>
          </p:cNvPr>
          <p:cNvSpPr txBox="1"/>
          <p:nvPr/>
        </p:nvSpPr>
        <p:spPr>
          <a:xfrm>
            <a:off x="1218149" y="1367190"/>
            <a:ext cx="6455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Review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#1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(quick)</a:t>
            </a:r>
            <a:endParaRPr lang="en-US" sz="3200" dirty="0">
              <a:solidFill>
                <a:srgbClr val="004876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and</a:t>
            </a:r>
            <a:r>
              <a:rPr lang="en-US" sz="3200" b="1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programming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notions</a:t>
            </a: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Review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#2 </a:t>
            </a:r>
            <a:r>
              <a:rPr lang="en-US" sz="2000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(quick)</a:t>
            </a:r>
            <a:endParaRPr lang="en-US" sz="32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Univariate</a:t>
            </a: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statistics</a:t>
            </a:r>
            <a:endParaRPr lang="en-US" sz="3200" b="1" dirty="0">
              <a:solidFill>
                <a:srgbClr val="004876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Hands-on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practice</a:t>
            </a:r>
          </a:p>
          <a:p>
            <a:pPr marL="285750" indent="-285750" defTabSz="342900">
              <a:spcAft>
                <a:spcPts val="1800"/>
              </a:spcAft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Assignment</a:t>
            </a:r>
          </a:p>
          <a:p>
            <a:pPr defTabSz="342900">
              <a:spcAft>
                <a:spcPts val="1200"/>
              </a:spcAft>
              <a:defRPr/>
            </a:pPr>
            <a:endParaRPr lang="en-US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B15F8B-B2D4-49E3-AB71-929AAD43FEEC}"/>
              </a:ext>
            </a:extLst>
          </p:cNvPr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</p:spTree>
    <p:extLst>
      <p:ext uri="{BB962C8B-B14F-4D97-AF65-F5344CB8AC3E}">
        <p14:creationId xmlns:p14="http://schemas.microsoft.com/office/powerpoint/2010/main" val="13713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666176" y="1511593"/>
            <a:ext cx="470198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Central distribution statistics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Mean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Median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</a:p>
          <a:p>
            <a:pPr marL="285750" algn="ctr">
              <a:spcAft>
                <a:spcPts val="600"/>
              </a:spcAft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Different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statistics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BAD6D-6FF5-42F1-BD1E-E0759D3BE675}"/>
              </a:ext>
            </a:extLst>
          </p:cNvPr>
          <p:cNvSpPr txBox="1"/>
          <p:nvPr/>
        </p:nvSpPr>
        <p:spPr>
          <a:xfrm>
            <a:off x="2693298" y="3781344"/>
            <a:ext cx="6104964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Dispersion statistics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Variance/Standard deviation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Standard error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Quantiles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67AB-7AAD-45BE-8384-434B5C5B0720}"/>
              </a:ext>
            </a:extLst>
          </p:cNvPr>
          <p:cNvSpPr txBox="1"/>
          <p:nvPr/>
        </p:nvSpPr>
        <p:spPr>
          <a:xfrm>
            <a:off x="5745780" y="2050202"/>
            <a:ext cx="6104964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>
              <a:spcAft>
                <a:spcPts val="600"/>
              </a:spcAft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Correlation statistics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Covariance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Correlation</a:t>
            </a:r>
          </a:p>
          <a:p>
            <a:pPr marL="285750" algn="ctr">
              <a:spcAft>
                <a:spcPts val="600"/>
              </a:spcAft>
            </a:pPr>
            <a:r>
              <a:rPr lang="en-GB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ChiSq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A2D314-4183-4C6E-83F8-692CEDD04EDE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na.rm=</a:t>
            </a:r>
            <a:r>
              <a:rPr lang="en-GB">
                <a:solidFill>
                  <a:srgbClr val="003B4F"/>
                </a:solidFill>
                <a:latin typeface="Courier"/>
              </a:rPr>
              <a:t>T)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x=</a:t>
            </a:r>
            <a:r>
              <a:rPr lang="en-GB">
                <a:solidFill>
                  <a:srgbClr val="003B4F"/>
                </a:solidFill>
                <a:latin typeface="Courier"/>
              </a:rPr>
              <a:t>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fill=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alpha=</a:t>
            </a:r>
            <a:r>
              <a:rPr lang="en-GB">
                <a:solidFill>
                  <a:srgbClr val="003B4F"/>
                </a:solidFill>
                <a:latin typeface="Courier"/>
              </a:rPr>
              <a:t>.</a:t>
            </a:r>
            <a:r>
              <a:rPr lang="en-GB">
                <a:solidFill>
                  <a:srgbClr val="AD0000"/>
                </a:solidFill>
                <a:latin typeface="Courier"/>
              </a:rPr>
              <a:t>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2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  <a:endParaRPr lang="en-GB" dirty="0">
              <a:solidFill>
                <a:srgbClr val="003B4F"/>
              </a:solidFill>
              <a:latin typeface="Courier"/>
            </a:endParaRPr>
          </a:p>
        </p:txBody>
      </p:sp>
      <p:pic>
        <p:nvPicPr>
          <p:cNvPr id="13" name="Picture 1" descr="code_files/figure-pptx/mean_2-1.png">
            <a:extLst>
              <a:ext uri="{FF2B5EF4-FFF2-40B4-BE49-F238E27FC236}">
                <a16:creationId xmlns:a16="http://schemas.microsoft.com/office/drawing/2014/main" id="{F7B3F40C-5EA2-4D7C-B27F-6E0826643C0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9368" y="1559123"/>
            <a:ext cx="7298742" cy="36493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044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pic>
        <p:nvPicPr>
          <p:cNvPr id="13" name="Picture 1" descr="code_files/figure-pptx/mean_2-1.png">
            <a:extLst>
              <a:ext uri="{FF2B5EF4-FFF2-40B4-BE49-F238E27FC236}">
                <a16:creationId xmlns:a16="http://schemas.microsoft.com/office/drawing/2014/main" id="{F7B3F40C-5EA2-4D7C-B27F-6E0826643C0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69086" y="1559124"/>
            <a:ext cx="4179024" cy="208951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A0534-DF54-4754-891D-1086CF183B5D}"/>
              </a:ext>
            </a:extLst>
          </p:cNvPr>
          <p:cNvSpPr txBox="1"/>
          <p:nvPr/>
        </p:nvSpPr>
        <p:spPr>
          <a:xfrm>
            <a:off x="398520" y="2063586"/>
            <a:ext cx="65311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Calculated by summing all values and dividing by the number of observations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Sensitive to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every value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in the dataset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Affected by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extreme values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(outliers)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Mostly appropriate for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symmetric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distributions</a:t>
            </a:r>
          </a:p>
          <a:p>
            <a:pPr marL="62865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08DF72A-FC8D-4F05-8C66-CF14B70BB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7515" y="3618188"/>
                <a:ext cx="4080595" cy="2697557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buNone/>
                  <a:defRPr lang="en-US" sz="1400" b="0" strike="noStrike" kern="1200" spc="-1">
                    <a:solidFill>
                      <a:schemeClr val="tx1"/>
                    </a:solidFill>
                    <a:latin typeface="Times New Roman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ar-AE" sz="1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  <a:b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‾"/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ar-AE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is the mean</a:t>
                </a:r>
                <a:b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represents each individual observation</a:t>
                </a:r>
                <a:b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the total number of observations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08DF72A-FC8D-4F05-8C66-CF14B70BB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15" y="3618188"/>
                <a:ext cx="4080595" cy="2697557"/>
              </a:xfrm>
              <a:prstGeom prst="rect">
                <a:avLst/>
              </a:prstGeom>
              <a:blipFill>
                <a:blip r:embed="rId4"/>
                <a:stretch>
                  <a:fillRect l="-1194" r="-597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33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23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Median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78EF608-5737-4107-AECD-F0041DEA6737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03B4F"/>
                </a:solidFill>
                <a:latin typeface="Courier"/>
              </a:rPr>
              <a:t>ess_reg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>
                <a:solidFill>
                  <a:srgbClr val="4758AB"/>
                </a:solidFill>
                <a:latin typeface="Courier"/>
              </a:rPr>
              <a:t>mutate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 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immi_mean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4758AB"/>
                </a:solidFill>
                <a:latin typeface="Courier"/>
              </a:rPr>
              <a:t>mean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na.rm=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T),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 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immi_med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4758AB"/>
                </a:solidFill>
                <a:latin typeface="Courier"/>
              </a:rPr>
              <a:t>median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na.rm=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T)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ggplot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aes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x=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fill=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alpha=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.</a:t>
            </a:r>
            <a:r>
              <a:rPr lang="en-GB" dirty="0">
                <a:solidFill>
                  <a:srgbClr val="AD0000"/>
                </a:solidFill>
                <a:latin typeface="Courier"/>
              </a:rPr>
              <a:t>6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aes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xintercept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immi_mean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),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linetype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AD0000"/>
                </a:solidFill>
                <a:latin typeface="Courier"/>
              </a:rPr>
              <a:t>1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aes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xintercept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 err="1">
                <a:solidFill>
                  <a:srgbClr val="003B4F"/>
                </a:solidFill>
                <a:latin typeface="Courier"/>
              </a:rPr>
              <a:t>immi_med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), </a:t>
            </a:r>
            <a:r>
              <a:rPr lang="en-GB" dirty="0" err="1">
                <a:solidFill>
                  <a:srgbClr val="657422"/>
                </a:solidFill>
                <a:latin typeface="Courier"/>
              </a:rPr>
              <a:t>linetype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20794D"/>
                </a:solidFill>
                <a:latin typeface="Courier"/>
              </a:rPr>
              <a:t>'green4'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GB" dirty="0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GB" dirty="0">
                <a:solidFill>
                  <a:srgbClr val="AD0000"/>
                </a:solidFill>
                <a:latin typeface="Courier"/>
              </a:rPr>
              <a:t>1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GB" dirty="0">
                <a:solidFill>
                  <a:srgbClr val="5E5E5E"/>
                </a:solidFill>
                <a:latin typeface="Courier"/>
              </a:rPr>
              <a:t>+</a:t>
            </a:r>
            <a:br>
              <a:rPr lang="en-GB" dirty="0"/>
            </a:br>
            <a:r>
              <a:rPr lang="en-GB" dirty="0">
                <a:solidFill>
                  <a:srgbClr val="003B4F"/>
                </a:solidFill>
                <a:latin typeface="Courier"/>
              </a:rPr>
              <a:t>  </a:t>
            </a:r>
            <a:r>
              <a:rPr lang="en-GB" dirty="0" err="1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 dirty="0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1" name="Picture 1" descr="code_files/figure-pptx/median1-1.png">
            <a:extLst>
              <a:ext uri="{FF2B5EF4-FFF2-40B4-BE49-F238E27FC236}">
                <a16:creationId xmlns:a16="http://schemas.microsoft.com/office/drawing/2014/main" id="{E1239525-55D5-4C70-872F-ED7AA072243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5500" y="1559123"/>
            <a:ext cx="7280810" cy="36404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234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Median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36D1E63-663D-445F-8BA7-C123E59AA61C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4758AB"/>
                </a:solidFill>
                <a:latin typeface="Courier"/>
              </a:rPr>
              <a:t>set.seed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AD0000"/>
                </a:solidFill>
                <a:latin typeface="Courier"/>
              </a:rPr>
              <a:t>1234</a:t>
            </a:r>
            <a:r>
              <a:rPr lang="en-GB">
                <a:solidFill>
                  <a:srgbClr val="003B4F"/>
                </a:solidFill>
                <a:latin typeface="Courier"/>
              </a:rPr>
              <a:t>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dplyr</a:t>
            </a:r>
            <a:r>
              <a:rPr lang="en-GB">
                <a:solidFill>
                  <a:srgbClr val="5E5E5E"/>
                </a:solidFill>
                <a:latin typeface="Courier"/>
              </a:rPr>
              <a:t>::</a:t>
            </a:r>
            <a:r>
              <a:rPr lang="en-GB">
                <a:solidFill>
                  <a:srgbClr val="4758AB"/>
                </a:solidFill>
                <a:latin typeface="Courier"/>
              </a:rPr>
              <a:t>select</a:t>
            </a:r>
            <a:r>
              <a:rPr lang="en-GB">
                <a:solidFill>
                  <a:srgbClr val="003B4F"/>
                </a:solidFill>
                <a:latin typeface="Courier"/>
              </a:rPr>
              <a:t>(immi)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rbind</a:t>
            </a:r>
            <a:r>
              <a:rPr lang="en-GB">
                <a:solidFill>
                  <a:srgbClr val="003B4F"/>
                </a:solidFill>
                <a:latin typeface="Courier"/>
              </a:rPr>
              <a:t>(.,</a:t>
            </a:r>
            <a:r>
              <a:rPr lang="en-GB">
                <a:solidFill>
                  <a:srgbClr val="4758AB"/>
                </a:solidFill>
                <a:latin typeface="Courier"/>
              </a:rPr>
              <a:t>data.frame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immi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rnorm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AD0000"/>
                </a:solidFill>
                <a:latin typeface="Courier"/>
              </a:rPr>
              <a:t>1000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mean=</a:t>
            </a:r>
            <a:r>
              <a:rPr lang="en-GB">
                <a:solidFill>
                  <a:srgbClr val="AD0000"/>
                </a:solidFill>
                <a:latin typeface="Courier"/>
              </a:rPr>
              <a:t>20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sd=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)))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na.rm=</a:t>
            </a:r>
            <a:r>
              <a:rPr lang="en-GB">
                <a:solidFill>
                  <a:srgbClr val="003B4F"/>
                </a:solidFill>
                <a:latin typeface="Courier"/>
              </a:rPr>
              <a:t>T),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immi_med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median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na.rm=</a:t>
            </a:r>
            <a:r>
              <a:rPr lang="en-GB">
                <a:solidFill>
                  <a:srgbClr val="003B4F"/>
                </a:solidFill>
                <a:latin typeface="Courier"/>
              </a:rPr>
              <a:t>T)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x=</a:t>
            </a:r>
            <a:r>
              <a:rPr lang="en-GB">
                <a:solidFill>
                  <a:srgbClr val="003B4F"/>
                </a:solidFill>
                <a:latin typeface="Courier"/>
              </a:rPr>
              <a:t>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fill=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alpha=</a:t>
            </a:r>
            <a:r>
              <a:rPr lang="en-GB">
                <a:solidFill>
                  <a:srgbClr val="003B4F"/>
                </a:solidFill>
                <a:latin typeface="Courier"/>
              </a:rPr>
              <a:t>.</a:t>
            </a:r>
            <a:r>
              <a:rPr lang="en-GB">
                <a:solidFill>
                  <a:srgbClr val="AD0000"/>
                </a:solidFill>
                <a:latin typeface="Courier"/>
              </a:rPr>
              <a:t>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immi_med),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'green4'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2" name="Picture 1" descr="code_files/figure-pptx/median2-1.png">
            <a:extLst>
              <a:ext uri="{FF2B5EF4-FFF2-40B4-BE49-F238E27FC236}">
                <a16:creationId xmlns:a16="http://schemas.microsoft.com/office/drawing/2014/main" id="{F4C3DBD1-5BF5-49CB-AA5E-A92AE8C014D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514" y="1892918"/>
            <a:ext cx="7330888" cy="36654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23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distribution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Median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A0534-DF54-4754-891D-1086CF183B5D}"/>
              </a:ext>
            </a:extLst>
          </p:cNvPr>
          <p:cNvSpPr txBox="1"/>
          <p:nvPr/>
        </p:nvSpPr>
        <p:spPr>
          <a:xfrm>
            <a:off x="398520" y="1536736"/>
            <a:ext cx="65311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middle value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(50% of the distribution) when data are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ordered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If even number of observations: average of the two middle values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Not influenced by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extreme values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skewed distributions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Best used when the data are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ordinal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skewed</a:t>
            </a:r>
          </a:p>
        </p:txBody>
      </p:sp>
      <p:pic>
        <p:nvPicPr>
          <p:cNvPr id="10" name="Picture 1" descr="code_files/figure-pptx/median2-1.png">
            <a:extLst>
              <a:ext uri="{FF2B5EF4-FFF2-40B4-BE49-F238E27FC236}">
                <a16:creationId xmlns:a16="http://schemas.microsoft.com/office/drawing/2014/main" id="{98A417BA-E150-45DD-B5A5-2D711028B4D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69084" y="1624315"/>
            <a:ext cx="4179026" cy="20895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94495FB-1AFC-4C37-9358-F53E716B2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9084" y="3369193"/>
                <a:ext cx="4876345" cy="3139607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anchor="ctr">
                <a:noAutofit/>
              </a:bodyPr>
              <a:lstStyle>
                <a:defPPr>
                  <a:defRPr lang="en-US"/>
                </a:defPPr>
                <a:lvl1pPr marL="0" algn="ctr" defTabSz="914400" rtl="0" eaLnBrk="1" latinLnBrk="0" hangingPunct="1">
                  <a:buNone/>
                  <a:defRPr lang="en-US" sz="1400" b="0" strike="noStrike" kern="1200" spc="-1">
                    <a:solidFill>
                      <a:schemeClr val="tx1"/>
                    </a:solidFill>
                    <a:latin typeface="Times New Roman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6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m:t>Median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ar-A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is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odd</m:t>
                                </m:r>
                              </m:e>
                            </m:mr>
                            <m:mr>
                              <m:e/>
                              <m:e/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ar-A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6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ar-A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ar-A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b>
                                    </m:sSub>
                                    <m:r>
                                      <a:rPr lang="ar-AE" sz="16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ar-A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6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ar-A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ar-A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ar-A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ar-A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is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1600">
                                    <a:latin typeface="Segoe UI" panose="020B0502040204020203" pitchFamily="34" charset="0"/>
                                    <a:cs typeface="Segoe UI" panose="020B0502040204020203" pitchFamily="34" charset="0"/>
                                  </a:rPr>
                                  <m:t>even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endParaRPr lang="en-GB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l"/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Where:</a:t>
                </a:r>
              </a:p>
              <a:p>
                <a:pPr marL="285750" indent="-285750" algn="l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6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ar-AE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is the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r>
                  <a:rPr lang="en-GB" sz="16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smallest value (i.e., ordered statistics)</a:t>
                </a:r>
              </a:p>
              <a:p>
                <a:pPr marL="285750" indent="-285750" algn="l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the number of observations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94495FB-1AFC-4C37-9358-F53E716B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84" y="3369193"/>
                <a:ext cx="4876345" cy="3139607"/>
              </a:xfrm>
              <a:prstGeom prst="rect">
                <a:avLst/>
              </a:prstGeom>
              <a:blipFill>
                <a:blip r:embed="rId4"/>
                <a:stretch>
                  <a:fillRect l="-62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358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13268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Central tendencies are not enough though. Most of the times you want to know how much the data (sample) is </a:t>
            </a:r>
            <a:r>
              <a:rPr lang="en-GB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dispersed</a:t>
            </a:r>
          </a:p>
          <a:p>
            <a:pPr marL="285750">
              <a:spcAft>
                <a:spcPts val="600"/>
              </a:spcAft>
            </a:pPr>
            <a:endParaRPr lang="en-GB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Dispersion measures describes how spread out data are around the central value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Key measures (for today):</a:t>
            </a:r>
          </a:p>
          <a:p>
            <a:pPr lvl="2"/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Variance/Standard Deviation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Standard Error of the Mean</a:t>
            </a:r>
          </a:p>
          <a:p>
            <a:pPr marL="285750">
              <a:spcAft>
                <a:spcPts val="600"/>
              </a:spcAft>
            </a:pPr>
            <a:endParaRPr lang="en-GB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>
              <a:spcAft>
                <a:spcPts val="600"/>
              </a:spcAft>
            </a:pPr>
            <a:endParaRPr lang="en-GB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102121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Dispersion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853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102121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Dispersion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Variance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/Standard Deviation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7900D-933C-473D-9832-E612F591CF92}"/>
              </a:ext>
            </a:extLst>
          </p:cNvPr>
          <p:cNvSpPr txBox="1"/>
          <p:nvPr/>
        </p:nvSpPr>
        <p:spPr>
          <a:xfrm>
            <a:off x="398520" y="2063586"/>
            <a:ext cx="653119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Measures the average squared deviation from the 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Captures how data values spread out from the centre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Units are in squared scale of the original variable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Sensitive to outliers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8DCCC-A4B7-4A81-96F7-F9EB44DF57D6}"/>
              </a:ext>
            </a:extLst>
          </p:cNvPr>
          <p:cNvSpPr txBox="1"/>
          <p:nvPr/>
        </p:nvSpPr>
        <p:spPr>
          <a:xfrm>
            <a:off x="611637" y="1597961"/>
            <a:ext cx="610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spc="-1" dirty="0" err="1">
                <a:solidFill>
                  <a:srgbClr val="004876"/>
                </a:solidFill>
                <a:latin typeface="Segoe UI"/>
              </a:rPr>
              <a:t>Variance</a:t>
            </a:r>
            <a:endParaRPr lang="en-GB" sz="2400" dirty="0">
              <a:solidFill>
                <a:srgbClr val="00487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D671B4-0BA6-44F4-B183-76DABCABEC03}"/>
                  </a:ext>
                </a:extLst>
              </p:cNvPr>
              <p:cNvSpPr txBox="1"/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D671B4-0BA6-44F4-B183-76DABCABE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4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28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102121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Dispersion </a:t>
            </a: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Variance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/Standard Deviation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7900D-933C-473D-9832-E612F591CF92}"/>
              </a:ext>
            </a:extLst>
          </p:cNvPr>
          <p:cNvSpPr txBox="1"/>
          <p:nvPr/>
        </p:nvSpPr>
        <p:spPr>
          <a:xfrm>
            <a:off x="398520" y="2063586"/>
            <a:ext cx="65311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Square root of the variance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Expresses dispersion in original units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Captures how data values spread out from the centre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Units are in original units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Most commonly used measure of spread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Like variance, sensitive to extreme values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8DCCC-A4B7-4A81-96F7-F9EB44DF57D6}"/>
              </a:ext>
            </a:extLst>
          </p:cNvPr>
          <p:cNvSpPr txBox="1"/>
          <p:nvPr/>
        </p:nvSpPr>
        <p:spPr>
          <a:xfrm>
            <a:off x="611637" y="1597961"/>
            <a:ext cx="610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spc="-1" dirty="0">
                <a:solidFill>
                  <a:srgbClr val="004876"/>
                </a:solidFill>
                <a:latin typeface="Segoe UI"/>
              </a:rPr>
              <a:t>Standard </a:t>
            </a:r>
            <a:r>
              <a:rPr lang="de-DE" sz="2400" b="1" spc="-1" dirty="0" err="1">
                <a:solidFill>
                  <a:srgbClr val="004876"/>
                </a:solidFill>
                <a:latin typeface="Segoe UI"/>
              </a:rPr>
              <a:t>deviation</a:t>
            </a:r>
            <a:endParaRPr lang="en-GB" sz="2400" dirty="0">
              <a:solidFill>
                <a:srgbClr val="00487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1E5AE9-040B-4BC9-919A-B75F1E4149BD}"/>
                  </a:ext>
                </a:extLst>
              </p:cNvPr>
              <p:cNvSpPr txBox="1"/>
              <p:nvPr/>
            </p:nvSpPr>
            <p:spPr>
              <a:xfrm>
                <a:off x="5688516" y="3259776"/>
                <a:ext cx="6104964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28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280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28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280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1E5AE9-040B-4BC9-919A-B75F1E414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16" y="3259776"/>
                <a:ext cx="6104964" cy="1768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AD6FAD-BEFF-4AD2-85C5-5690F377BD92}"/>
                  </a:ext>
                </a:extLst>
              </p:cNvPr>
              <p:cNvSpPr txBox="1"/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ar-A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ar-AE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AD6FAD-BEFF-4AD2-85C5-5690F377B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16" y="1991224"/>
                <a:ext cx="6104964" cy="1268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44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29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C00000"/>
                </a:solidFill>
                <a:latin typeface="Segoe UI"/>
              </a:rPr>
              <a:t>Variance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/Standard Deviation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1D899E-9416-48D4-8D18-1B109D008686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),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immi_sd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sd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 =</a:t>
            </a:r>
            <a:r>
              <a:rPr lang="en-GB">
                <a:solidFill>
                  <a:srgbClr val="003B4F"/>
                </a:solidFill>
                <a:latin typeface="Courier"/>
              </a:rPr>
              <a:t> 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0.6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r>
              <a:rPr lang="en-GB">
                <a:solidFill>
                  <a:srgbClr val="003B4F"/>
                </a:solidFill>
                <a:latin typeface="Courier"/>
              </a:rPr>
              <a:t> immi_sd),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'red'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-</a:t>
            </a:r>
            <a:r>
              <a:rPr lang="en-GB">
                <a:solidFill>
                  <a:srgbClr val="003B4F"/>
                </a:solidFill>
                <a:latin typeface="Courier"/>
              </a:rPr>
              <a:t> immi_sd),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'red'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2" name="Picture 1" descr="code_files/figure-pptx/unnamed-chunk-1-1.png">
            <a:extLst>
              <a:ext uri="{FF2B5EF4-FFF2-40B4-BE49-F238E27FC236}">
                <a16:creationId xmlns:a16="http://schemas.microsoft.com/office/drawing/2014/main" id="{23215DA2-BFC4-487F-9A34-C614880CE02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514" y="1740273"/>
            <a:ext cx="7036594" cy="351829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483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14.04.2025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6000" b="1" spc="-1" dirty="0">
                <a:solidFill>
                  <a:srgbClr val="004876"/>
                </a:solidFill>
                <a:latin typeface="Segoe UI"/>
              </a:rPr>
              <a:t>Review </a:t>
            </a:r>
            <a:r>
              <a:rPr lang="de-DE" sz="6000" b="1" spc="-1" dirty="0">
                <a:solidFill>
                  <a:srgbClr val="C00000"/>
                </a:solidFill>
                <a:latin typeface="Segoe UI"/>
              </a:rPr>
              <a:t>#1</a:t>
            </a:r>
            <a:endParaRPr lang="de-DE" sz="60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386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19" y="1038339"/>
            <a:ext cx="64725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000" dirty="0">
                <a:latin typeface="Lucida Sans" panose="020B0602030504020204" pitchFamily="34" charset="0"/>
                <a:cs typeface="Segoe UI" panose="020B0502040204020203" pitchFamily="34" charset="0"/>
              </a:rPr>
              <a:t>The distribution of the sample mean approaches a normal distribution as the sample size increases, </a:t>
            </a:r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regardless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latin typeface="Lucida Sans" panose="020B0602030504020204" pitchFamily="34" charset="0"/>
                <a:cs typeface="Segoe UI" panose="020B0502040204020203" pitchFamily="34" charset="0"/>
              </a:rPr>
              <a:t>of the population's </a:t>
            </a:r>
            <a:r>
              <a:rPr lang="en-GB" sz="20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  <a:cs typeface="Segoe UI" panose="020B0502040204020203" pitchFamily="34" charset="0"/>
              </a:rPr>
              <a:t>original distribution</a:t>
            </a:r>
            <a:r>
              <a:rPr lang="en-GB" sz="2000" dirty="0">
                <a:latin typeface="Lucida Sans" panose="020B0602030504020204" pitchFamily="34" charset="0"/>
                <a:cs typeface="Segoe UI" panose="020B0502040204020203" pitchFamily="34" charset="0"/>
              </a:rPr>
              <a:t> – and provided the population has a finite mean and variance</a:t>
            </a:r>
            <a:endParaRPr lang="en-GB" sz="1600" dirty="0">
              <a:latin typeface="Lucida Sans" panose="020B0602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9767456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Central Limit Theorem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7A7C9D33-9709-441C-B08F-EA99829EA360}"/>
              </a:ext>
            </a:extLst>
          </p:cNvPr>
          <p:cNvSpPr txBox="1"/>
          <p:nvPr/>
        </p:nvSpPr>
        <p:spPr>
          <a:xfrm>
            <a:off x="7470345" y="1575438"/>
            <a:ext cx="1558440" cy="369332"/>
          </a:xfrm>
          <a:prstGeom prst="rect">
            <a:avLst/>
          </a:prstGeom>
          <a:solidFill>
            <a:srgbClr val="FFC000"/>
          </a:solidFill>
          <a:ln>
            <a:solidFill>
              <a:srgbClr val="004876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Lucida Sans" panose="020B0602030504020204" pitchFamily="34" charset="0"/>
                <a:cs typeface="Segoe UI" panose="020B0502040204020203" pitchFamily="34" charset="0"/>
              </a:rPr>
              <a:t>CLICK HERE!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8CDD8F4E-78EE-469A-A461-4B64D979F062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82707" y="2854900"/>
            <a:ext cx="6472516" cy="32362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02B48-24CE-4943-91A5-314DD7F7F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91" y="2485568"/>
            <a:ext cx="3543974" cy="3121366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E2A620F1-CBF2-47AC-9E16-F42E3281D285}"/>
              </a:ext>
            </a:extLst>
          </p:cNvPr>
          <p:cNvSpPr/>
          <p:nvPr/>
        </p:nvSpPr>
        <p:spPr>
          <a:xfrm rot="11409247">
            <a:off x="8501475" y="2421854"/>
            <a:ext cx="1738567" cy="2719812"/>
          </a:xfrm>
          <a:custGeom>
            <a:avLst/>
            <a:gdLst>
              <a:gd name="connsiteX0" fmla="*/ 869283 w 1738567"/>
              <a:gd name="connsiteY0" fmla="*/ 0 h 2719812"/>
              <a:gd name="connsiteX1" fmla="*/ 1738567 w 1738567"/>
              <a:gd name="connsiteY1" fmla="*/ 1359906 h 2719812"/>
              <a:gd name="connsiteX2" fmla="*/ 1303926 w 1738567"/>
              <a:gd name="connsiteY2" fmla="*/ 1359906 h 2719812"/>
              <a:gd name="connsiteX3" fmla="*/ 869284 w 1738567"/>
              <a:gd name="connsiteY3" fmla="*/ 1359906 h 2719812"/>
              <a:gd name="connsiteX4" fmla="*/ 869283 w 1738567"/>
              <a:gd name="connsiteY4" fmla="*/ 0 h 2719812"/>
              <a:gd name="connsiteX0" fmla="*/ 869283 w 1738567"/>
              <a:gd name="connsiteY0" fmla="*/ 0 h 2719812"/>
              <a:gd name="connsiteX1" fmla="*/ 1738567 w 1738567"/>
              <a:gd name="connsiteY1" fmla="*/ 1359906 h 271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8567" h="2719812" stroke="0" extrusionOk="0">
                <a:moveTo>
                  <a:pt x="869283" y="0"/>
                </a:moveTo>
                <a:cubicBezTo>
                  <a:pt x="1363014" y="67104"/>
                  <a:pt x="1734571" y="797417"/>
                  <a:pt x="1738567" y="1359906"/>
                </a:cubicBezTo>
                <a:cubicBezTo>
                  <a:pt x="1583508" y="1371275"/>
                  <a:pt x="1484765" y="1318963"/>
                  <a:pt x="1303926" y="1359906"/>
                </a:cubicBezTo>
                <a:cubicBezTo>
                  <a:pt x="1123087" y="1400849"/>
                  <a:pt x="1015757" y="1358871"/>
                  <a:pt x="869284" y="1359906"/>
                </a:cubicBezTo>
                <a:cubicBezTo>
                  <a:pt x="852800" y="833266"/>
                  <a:pt x="948168" y="486856"/>
                  <a:pt x="869283" y="0"/>
                </a:cubicBezTo>
                <a:close/>
              </a:path>
              <a:path w="1738567" h="2719812" fill="none" extrusionOk="0">
                <a:moveTo>
                  <a:pt x="869283" y="0"/>
                </a:moveTo>
                <a:cubicBezTo>
                  <a:pt x="1396698" y="41361"/>
                  <a:pt x="1709518" y="597987"/>
                  <a:pt x="1738567" y="1359906"/>
                </a:cubicBezTo>
              </a:path>
              <a:path w="1738567" h="2719812" fill="none" stroke="0" extrusionOk="0">
                <a:moveTo>
                  <a:pt x="869283" y="0"/>
                </a:moveTo>
                <a:cubicBezTo>
                  <a:pt x="1204120" y="17926"/>
                  <a:pt x="1863629" y="619933"/>
                  <a:pt x="1738567" y="1359906"/>
                </a:cubicBezTo>
              </a:path>
            </a:pathLst>
          </a:custGeom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4046824616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F5CF1-F6E7-4F32-BC74-3A5E5B452D4D}"/>
              </a:ext>
            </a:extLst>
          </p:cNvPr>
          <p:cNvSpPr txBox="1"/>
          <p:nvPr/>
        </p:nvSpPr>
        <p:spPr>
          <a:xfrm>
            <a:off x="8493272" y="4180939"/>
            <a:ext cx="175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0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9767456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Standard Error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1C94C9-FB5E-4149-ABB1-6306A4C8CE64}"/>
              </a:ext>
            </a:extLst>
          </p:cNvPr>
          <p:cNvSpPr txBox="1">
            <a:spLocks/>
          </p:cNvSpPr>
          <p:nvPr/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buNone/>
              <a:defRPr lang="de-DE" sz="900" b="0" strike="noStrike" kern="1200" spc="-1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3B4F"/>
                </a:solidFill>
                <a:latin typeface="Courier"/>
              </a:rPr>
              <a:t>ess_reg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mutate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immi_mean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mean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),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</a:t>
            </a:r>
            <a:r>
              <a:rPr lang="en-GB">
                <a:solidFill>
                  <a:srgbClr val="657422"/>
                </a:solidFill>
                <a:latin typeface="Courier"/>
              </a:rPr>
              <a:t>immi_se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sd</a:t>
            </a:r>
            <a:r>
              <a:rPr lang="en-GB">
                <a:solidFill>
                  <a:srgbClr val="003B4F"/>
                </a:solidFill>
                <a:latin typeface="Courier"/>
              </a:rPr>
              <a:t>(immi, </a:t>
            </a:r>
            <a:r>
              <a:rPr lang="en-GB">
                <a:solidFill>
                  <a:srgbClr val="657422"/>
                </a:solidFill>
                <a:latin typeface="Courier"/>
              </a:rPr>
              <a:t>na.rm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8F5902"/>
                </a:solidFill>
                <a:latin typeface="Courier"/>
              </a:rPr>
              <a:t>TRUE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/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4758AB"/>
                </a:solidFill>
                <a:latin typeface="Courier"/>
              </a:rPr>
              <a:t>sqrt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sum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5E5E5E"/>
                </a:solidFill>
                <a:latin typeface="Courier"/>
              </a:rPr>
              <a:t>!</a:t>
            </a:r>
            <a:r>
              <a:rPr lang="en-GB">
                <a:solidFill>
                  <a:srgbClr val="4758AB"/>
                </a:solidFill>
                <a:latin typeface="Courier"/>
              </a:rPr>
              <a:t>is.na</a:t>
            </a:r>
            <a:r>
              <a:rPr lang="en-GB">
                <a:solidFill>
                  <a:srgbClr val="003B4F"/>
                </a:solidFill>
                <a:latin typeface="Courier"/>
              </a:rPr>
              <a:t>(immi)))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) </a:t>
            </a:r>
            <a:r>
              <a:rPr lang="en-GB">
                <a:solidFill>
                  <a:srgbClr val="5E5E5E"/>
                </a:solidFill>
                <a:latin typeface="Courier"/>
              </a:rPr>
              <a:t>%&gt;%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ggplot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 =</a:t>
            </a:r>
            <a:r>
              <a:rPr lang="en-GB">
                <a:solidFill>
                  <a:srgbClr val="003B4F"/>
                </a:solidFill>
                <a:latin typeface="Courier"/>
              </a:rPr>
              <a:t> immi))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geom_density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fill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'orange2'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alpha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0.6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'dodgerblue3'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r>
              <a:rPr lang="en-GB">
                <a:solidFill>
                  <a:srgbClr val="003B4F"/>
                </a:solidFill>
                <a:latin typeface="Courier"/>
              </a:rPr>
              <a:t> immi_se),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'purple'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geom_vline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4758AB"/>
                </a:solidFill>
                <a:latin typeface="Courier"/>
              </a:rPr>
              <a:t>aes</a:t>
            </a:r>
            <a:r>
              <a:rPr lang="en-GB">
                <a:solidFill>
                  <a:srgbClr val="003B4F"/>
                </a:solidFill>
                <a:latin typeface="Courier"/>
              </a:rPr>
              <a:t>(</a:t>
            </a:r>
            <a:r>
              <a:rPr lang="en-GB">
                <a:solidFill>
                  <a:srgbClr val="657422"/>
                </a:solidFill>
                <a:latin typeface="Courier"/>
              </a:rPr>
              <a:t>xintercept =</a:t>
            </a:r>
            <a:r>
              <a:rPr lang="en-GB">
                <a:solidFill>
                  <a:srgbClr val="003B4F"/>
                </a:solidFill>
                <a:latin typeface="Courier"/>
              </a:rPr>
              <a:t> immi_mean </a:t>
            </a:r>
            <a:r>
              <a:rPr lang="en-GB">
                <a:solidFill>
                  <a:srgbClr val="5E5E5E"/>
                </a:solidFill>
                <a:latin typeface="Courier"/>
              </a:rPr>
              <a:t>-</a:t>
            </a:r>
            <a:r>
              <a:rPr lang="en-GB">
                <a:solidFill>
                  <a:srgbClr val="003B4F"/>
                </a:solidFill>
                <a:latin typeface="Courier"/>
              </a:rPr>
              <a:t> immi_se), 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           </a:t>
            </a:r>
            <a:r>
              <a:rPr lang="en-GB">
                <a:solidFill>
                  <a:srgbClr val="657422"/>
                </a:solidFill>
                <a:latin typeface="Courier"/>
              </a:rPr>
              <a:t>linetype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'dashed'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colour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20794D"/>
                </a:solidFill>
                <a:latin typeface="Courier"/>
              </a:rPr>
              <a:t>'purple'</a:t>
            </a:r>
            <a:r>
              <a:rPr lang="en-GB">
                <a:solidFill>
                  <a:srgbClr val="003B4F"/>
                </a:solidFill>
                <a:latin typeface="Courier"/>
              </a:rPr>
              <a:t>, </a:t>
            </a:r>
            <a:r>
              <a:rPr lang="en-GB">
                <a:solidFill>
                  <a:srgbClr val="657422"/>
                </a:solidFill>
                <a:latin typeface="Courier"/>
              </a:rPr>
              <a:t>linewidth =</a:t>
            </a:r>
            <a:r>
              <a:rPr lang="en-GB">
                <a:solidFill>
                  <a:srgbClr val="003B4F"/>
                </a:solidFill>
                <a:latin typeface="Courier"/>
              </a:rPr>
              <a:t> </a:t>
            </a:r>
            <a:r>
              <a:rPr lang="en-GB">
                <a:solidFill>
                  <a:srgbClr val="AD0000"/>
                </a:solidFill>
                <a:latin typeface="Courier"/>
              </a:rPr>
              <a:t>1</a:t>
            </a:r>
            <a:r>
              <a:rPr lang="en-GB">
                <a:solidFill>
                  <a:srgbClr val="003B4F"/>
                </a:solidFill>
                <a:latin typeface="Courier"/>
              </a:rPr>
              <a:t>) </a:t>
            </a:r>
            <a:r>
              <a:rPr lang="en-GB">
                <a:solidFill>
                  <a:srgbClr val="5E5E5E"/>
                </a:solidFill>
                <a:latin typeface="Courier"/>
              </a:rPr>
              <a:t>+</a:t>
            </a:r>
            <a:br>
              <a:rPr lang="en-GB"/>
            </a:br>
            <a:r>
              <a:rPr lang="en-GB">
                <a:solidFill>
                  <a:srgbClr val="003B4F"/>
                </a:solidFill>
                <a:latin typeface="Courier"/>
              </a:rPr>
              <a:t>  </a:t>
            </a:r>
            <a:r>
              <a:rPr lang="en-GB">
                <a:solidFill>
                  <a:srgbClr val="4758AB"/>
                </a:solidFill>
                <a:latin typeface="Courier"/>
              </a:rPr>
              <a:t>theme_classic</a:t>
            </a:r>
            <a:r>
              <a:rPr lang="en-GB">
                <a:solidFill>
                  <a:srgbClr val="003B4F"/>
                </a:solidFill>
                <a:latin typeface="Courier"/>
              </a:rPr>
              <a:t>()</a:t>
            </a:r>
          </a:p>
        </p:txBody>
      </p:sp>
      <p:pic>
        <p:nvPicPr>
          <p:cNvPr id="12" name="Picture 11" descr="code_files/figure-pptx/unnamed-chunk-2-1.png">
            <a:extLst>
              <a:ext uri="{FF2B5EF4-FFF2-40B4-BE49-F238E27FC236}">
                <a16:creationId xmlns:a16="http://schemas.microsoft.com/office/drawing/2014/main" id="{03A5E18D-05DA-4ACB-9B64-77BF8ABC56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65514" y="1559123"/>
            <a:ext cx="7040561" cy="352028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1590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9767456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4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Dispersion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Standard Error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B723A-356D-4EB4-8887-85219B80FBEA}"/>
              </a:ext>
            </a:extLst>
          </p:cNvPr>
          <p:cNvSpPr txBox="1"/>
          <p:nvPr/>
        </p:nvSpPr>
        <p:spPr>
          <a:xfrm>
            <a:off x="709613" y="1836774"/>
            <a:ext cx="61055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Measures the precision of the sample mean as an estimate of the population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- Is the standard deviation of the sample mean distribution!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Decreases with larger sample size</a:t>
            </a:r>
            <a:b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Used in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confidence intervals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GB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tests for means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8A18FF-4423-4231-9CED-3F1B15250007}"/>
                  </a:ext>
                </a:extLst>
              </p:cNvPr>
              <p:cNvSpPr txBox="1"/>
              <p:nvPr/>
            </p:nvSpPr>
            <p:spPr>
              <a:xfrm>
                <a:off x="5473957" y="1696157"/>
                <a:ext cx="6105524" cy="1027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3200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ar-AE" sz="3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8A18FF-4423-4231-9CED-3F1B15250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57" y="1696157"/>
                <a:ext cx="6105524" cy="1027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BA2911-19F7-4548-BE71-E81FA084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760" y="3004230"/>
            <a:ext cx="2419918" cy="15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33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14.04.2025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Hands-on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practice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123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CF40D46-4EC9-4822-845D-C12C4BBBF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30" y="1427589"/>
            <a:ext cx="6962948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Download Git: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 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https://git-scm.com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download the latest version for your operating system (Windows, macOS, or Linux).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Install Git: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Run the downloaded installer.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 default settings 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Verify Installation: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Open a terminal (or Git Bash on Windows) and type: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anose="020B0602030504020204" pitchFamily="34" charset="0"/>
                <a:cs typeface="Segoe UI" panose="020B0502040204020203" pitchFamily="34" charset="0"/>
              </a:rPr>
              <a:t>git version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2748FC-E0FC-4234-993C-FA8C1FE4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30" y="204029"/>
            <a:ext cx="856539" cy="8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570CC9-382A-4367-9AFC-5004724DA2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38" y="263158"/>
            <a:ext cx="812524" cy="758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582C7-9AA7-45AB-BB12-04B56BA8D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19"/>
          <a:stretch/>
        </p:blipFill>
        <p:spPr>
          <a:xfrm>
            <a:off x="1087593" y="3211505"/>
            <a:ext cx="5766853" cy="63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25815D-FB76-4470-A53C-8D7017C49896}"/>
              </a:ext>
            </a:extLst>
          </p:cNvPr>
          <p:cNvSpPr txBox="1"/>
          <p:nvPr/>
        </p:nvSpPr>
        <p:spPr>
          <a:xfrm>
            <a:off x="600180" y="1619947"/>
            <a:ext cx="651326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000" b="1" dirty="0"/>
              <a:t>Create a GitHub account - </a:t>
            </a:r>
            <a:r>
              <a:rPr lang="en-GB" sz="2000" dirty="0">
                <a:hlinkClick r:id="rId5"/>
              </a:rPr>
              <a:t>https://github.com</a:t>
            </a:r>
            <a:r>
              <a:rPr lang="en-GB" sz="2000" dirty="0"/>
              <a:t>.</a:t>
            </a:r>
            <a:endParaRPr lang="en-US" alt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Verify Installation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Open a terminal and type: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Pro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generate an </a:t>
            </a:r>
            <a:r>
              <a:rPr lang="en-US" alt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ssh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for security reasons)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practice</a:t>
            </a:r>
            <a:r>
              <a:rPr lang="de-DE" sz="4800" b="1" spc="-1" dirty="0">
                <a:solidFill>
                  <a:schemeClr val="tx2"/>
                </a:solidFill>
                <a:latin typeface="Segoe UI"/>
              </a:rPr>
              <a:t>: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820E15-0CD8-4505-9831-1AAC7DFA8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38" y="263158"/>
            <a:ext cx="812524" cy="7583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A02EA3-F733-46D5-B34C-0C418502CB1D}"/>
              </a:ext>
            </a:extLst>
          </p:cNvPr>
          <p:cNvSpPr txBox="1"/>
          <p:nvPr/>
        </p:nvSpPr>
        <p:spPr>
          <a:xfrm>
            <a:off x="600180" y="1619947"/>
            <a:ext cx="651326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Download GitHub Desktop: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1800"/>
              </a:spcAft>
            </a:pPr>
            <a:r>
              <a:rPr lang="en-GB" sz="2000" dirty="0"/>
              <a:t>Visit the </a:t>
            </a:r>
            <a:r>
              <a:rPr lang="en-GB" sz="2000" dirty="0">
                <a:hlinkClick r:id="rId4"/>
              </a:rPr>
              <a:t>official GitHub Desktop download page</a:t>
            </a:r>
            <a:r>
              <a:rPr lang="en-GB" sz="2000" dirty="0"/>
              <a:t> and download the installer for your operating system (Windows or macOS).​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Install the Application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Open GitHub Desktop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Sign In to GitHub</a:t>
            </a:r>
            <a:endParaRPr lang="en-US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37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#1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02EA3-F733-46D5-B34C-0C418502CB1D}"/>
              </a:ext>
            </a:extLst>
          </p:cNvPr>
          <p:cNvSpPr txBox="1"/>
          <p:nvPr/>
        </p:nvSpPr>
        <p:spPr>
          <a:xfrm>
            <a:off x="600180" y="1619947"/>
            <a:ext cx="651326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Download GitHub Desktop: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1800"/>
              </a:spcAft>
            </a:pPr>
            <a:r>
              <a:rPr lang="en-GB" sz="2000" dirty="0"/>
              <a:t>Visit the </a:t>
            </a:r>
            <a:r>
              <a:rPr lang="en-GB" sz="2000" dirty="0">
                <a:hlinkClick r:id="rId3"/>
              </a:rPr>
              <a:t>official GitHub Desktop download page</a:t>
            </a:r>
            <a:r>
              <a:rPr lang="en-GB" sz="2000" dirty="0"/>
              <a:t> and download the installer for your operating system (Windows or macOS).​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Install the Application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Open GitHub Desktop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Sign In to GitHub</a:t>
            </a:r>
            <a:endParaRPr lang="en-US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0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38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#1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02EA3-F733-46D5-B34C-0C418502CB1D}"/>
              </a:ext>
            </a:extLst>
          </p:cNvPr>
          <p:cNvSpPr txBox="1"/>
          <p:nvPr/>
        </p:nvSpPr>
        <p:spPr>
          <a:xfrm>
            <a:off x="600180" y="1619947"/>
            <a:ext cx="6513268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a folder </a:t>
            </a:r>
            <a:endParaRPr lang="en-US" alt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Create an R project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Create a repository on your machine – using the folder above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GB" sz="2000" b="1" dirty="0"/>
              <a:t>Push the folder to </a:t>
            </a:r>
            <a:r>
              <a:rPr lang="en-GB" sz="2000" b="1" dirty="0" err="1"/>
              <a:t>Github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7061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39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14.04.2025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42900">
              <a:spcAft>
                <a:spcPts val="1800"/>
              </a:spcAft>
              <a:buNone/>
              <a:defRPr/>
            </a:pP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48682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6995-E133-C71F-81C2-ACE60E1F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2">
            <a:extLst>
              <a:ext uri="{FF2B5EF4-FFF2-40B4-BE49-F238E27FC236}">
                <a16:creationId xmlns:a16="http://schemas.microsoft.com/office/drawing/2014/main" id="{FF3E3BD2-1C9A-FAB3-AD06-FF81D02E32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65931894-4149-EAE9-14B6-095BDD3AE54C}"/>
              </a:ext>
            </a:extLst>
          </p:cNvPr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B1493-0ABA-4020-85A4-1347BB8039E0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BB7036-F128-4447-90D8-D7D77D829E84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C1C3DD7-0A16-4868-A418-71E6E3BF68FA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#1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1BCC-4963-4AD1-A9DF-EFA3AA7C7D74}"/>
              </a:ext>
            </a:extLst>
          </p:cNvPr>
          <p:cNvSpPr txBox="1"/>
          <p:nvPr/>
        </p:nvSpPr>
        <p:spPr>
          <a:xfrm>
            <a:off x="3837961" y="1870146"/>
            <a:ext cx="4516077" cy="1077218"/>
          </a:xfrm>
          <a:custGeom>
            <a:avLst/>
            <a:gdLst>
              <a:gd name="connsiteX0" fmla="*/ 0 w 4516077"/>
              <a:gd name="connsiteY0" fmla="*/ 0 h 1077218"/>
              <a:gd name="connsiteX1" fmla="*/ 690315 w 4516077"/>
              <a:gd name="connsiteY1" fmla="*/ 0 h 1077218"/>
              <a:gd name="connsiteX2" fmla="*/ 1290308 w 4516077"/>
              <a:gd name="connsiteY2" fmla="*/ 0 h 1077218"/>
              <a:gd name="connsiteX3" fmla="*/ 1980622 w 4516077"/>
              <a:gd name="connsiteY3" fmla="*/ 0 h 1077218"/>
              <a:gd name="connsiteX4" fmla="*/ 2535455 w 4516077"/>
              <a:gd name="connsiteY4" fmla="*/ 0 h 1077218"/>
              <a:gd name="connsiteX5" fmla="*/ 3180609 w 4516077"/>
              <a:gd name="connsiteY5" fmla="*/ 0 h 1077218"/>
              <a:gd name="connsiteX6" fmla="*/ 3916084 w 4516077"/>
              <a:gd name="connsiteY6" fmla="*/ 0 h 1077218"/>
              <a:gd name="connsiteX7" fmla="*/ 4516077 w 4516077"/>
              <a:gd name="connsiteY7" fmla="*/ 0 h 1077218"/>
              <a:gd name="connsiteX8" fmla="*/ 4516077 w 4516077"/>
              <a:gd name="connsiteY8" fmla="*/ 549381 h 1077218"/>
              <a:gd name="connsiteX9" fmla="*/ 4516077 w 4516077"/>
              <a:gd name="connsiteY9" fmla="*/ 1077218 h 1077218"/>
              <a:gd name="connsiteX10" fmla="*/ 3961245 w 4516077"/>
              <a:gd name="connsiteY10" fmla="*/ 1077218 h 1077218"/>
              <a:gd name="connsiteX11" fmla="*/ 3270930 w 4516077"/>
              <a:gd name="connsiteY11" fmla="*/ 1077218 h 1077218"/>
              <a:gd name="connsiteX12" fmla="*/ 2580615 w 4516077"/>
              <a:gd name="connsiteY12" fmla="*/ 1077218 h 1077218"/>
              <a:gd name="connsiteX13" fmla="*/ 1980622 w 4516077"/>
              <a:gd name="connsiteY13" fmla="*/ 1077218 h 1077218"/>
              <a:gd name="connsiteX14" fmla="*/ 1380629 w 4516077"/>
              <a:gd name="connsiteY14" fmla="*/ 1077218 h 1077218"/>
              <a:gd name="connsiteX15" fmla="*/ 870958 w 4516077"/>
              <a:gd name="connsiteY15" fmla="*/ 1077218 h 1077218"/>
              <a:gd name="connsiteX16" fmla="*/ 0 w 4516077"/>
              <a:gd name="connsiteY16" fmla="*/ 1077218 h 1077218"/>
              <a:gd name="connsiteX17" fmla="*/ 0 w 4516077"/>
              <a:gd name="connsiteY17" fmla="*/ 538609 h 1077218"/>
              <a:gd name="connsiteX18" fmla="*/ 0 w 4516077"/>
              <a:gd name="connsiteY18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6077" h="1077218" extrusionOk="0">
                <a:moveTo>
                  <a:pt x="0" y="0"/>
                </a:moveTo>
                <a:cubicBezTo>
                  <a:pt x="166150" y="-1585"/>
                  <a:pt x="412607" y="-30951"/>
                  <a:pt x="690315" y="0"/>
                </a:cubicBezTo>
                <a:cubicBezTo>
                  <a:pt x="968023" y="30951"/>
                  <a:pt x="1105294" y="12633"/>
                  <a:pt x="1290308" y="0"/>
                </a:cubicBezTo>
                <a:cubicBezTo>
                  <a:pt x="1475322" y="-12633"/>
                  <a:pt x="1648684" y="-26766"/>
                  <a:pt x="1980622" y="0"/>
                </a:cubicBezTo>
                <a:cubicBezTo>
                  <a:pt x="2312560" y="26766"/>
                  <a:pt x="2346258" y="-15919"/>
                  <a:pt x="2535455" y="0"/>
                </a:cubicBezTo>
                <a:cubicBezTo>
                  <a:pt x="2724652" y="15919"/>
                  <a:pt x="3011554" y="-12403"/>
                  <a:pt x="3180609" y="0"/>
                </a:cubicBezTo>
                <a:cubicBezTo>
                  <a:pt x="3349664" y="12403"/>
                  <a:pt x="3711624" y="-34464"/>
                  <a:pt x="3916084" y="0"/>
                </a:cubicBezTo>
                <a:cubicBezTo>
                  <a:pt x="4120544" y="34464"/>
                  <a:pt x="4326312" y="-18681"/>
                  <a:pt x="4516077" y="0"/>
                </a:cubicBezTo>
                <a:cubicBezTo>
                  <a:pt x="4529945" y="238676"/>
                  <a:pt x="4521190" y="329846"/>
                  <a:pt x="4516077" y="549381"/>
                </a:cubicBezTo>
                <a:cubicBezTo>
                  <a:pt x="4510964" y="768916"/>
                  <a:pt x="4494253" y="845576"/>
                  <a:pt x="4516077" y="1077218"/>
                </a:cubicBezTo>
                <a:cubicBezTo>
                  <a:pt x="4247499" y="1068164"/>
                  <a:pt x="4116970" y="1064120"/>
                  <a:pt x="3961245" y="1077218"/>
                </a:cubicBezTo>
                <a:cubicBezTo>
                  <a:pt x="3805520" y="1090316"/>
                  <a:pt x="3452842" y="1085695"/>
                  <a:pt x="3270930" y="1077218"/>
                </a:cubicBezTo>
                <a:cubicBezTo>
                  <a:pt x="3089018" y="1068741"/>
                  <a:pt x="2790797" y="1043887"/>
                  <a:pt x="2580615" y="1077218"/>
                </a:cubicBezTo>
                <a:cubicBezTo>
                  <a:pt x="2370434" y="1110549"/>
                  <a:pt x="2103235" y="1056108"/>
                  <a:pt x="1980622" y="1077218"/>
                </a:cubicBezTo>
                <a:cubicBezTo>
                  <a:pt x="1858009" y="1098328"/>
                  <a:pt x="1618856" y="1061104"/>
                  <a:pt x="1380629" y="1077218"/>
                </a:cubicBezTo>
                <a:cubicBezTo>
                  <a:pt x="1142402" y="1093332"/>
                  <a:pt x="1043003" y="1085446"/>
                  <a:pt x="870958" y="1077218"/>
                </a:cubicBezTo>
                <a:cubicBezTo>
                  <a:pt x="698913" y="1068990"/>
                  <a:pt x="356321" y="1116027"/>
                  <a:pt x="0" y="1077218"/>
                </a:cubicBezTo>
                <a:cubicBezTo>
                  <a:pt x="25761" y="968496"/>
                  <a:pt x="2375" y="668632"/>
                  <a:pt x="0" y="538609"/>
                </a:cubicBezTo>
                <a:cubicBezTo>
                  <a:pt x="-2375" y="408586"/>
                  <a:pt x="-23391" y="151757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Did you </a:t>
            </a:r>
            <a:r>
              <a:rPr lang="en-GB" sz="36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practice</a:t>
            </a:r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How it was?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85D88-779B-4EFC-8DD5-B7428D4233BF}"/>
              </a:ext>
            </a:extLst>
          </p:cNvPr>
          <p:cNvSpPr txBox="1"/>
          <p:nvPr/>
        </p:nvSpPr>
        <p:spPr>
          <a:xfrm>
            <a:off x="2492188" y="3482547"/>
            <a:ext cx="1333607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Practice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15294EE7-1D55-4D7B-9226-B523CE364BF2}"/>
              </a:ext>
            </a:extLst>
          </p:cNvPr>
          <p:cNvSpPr txBox="1"/>
          <p:nvPr/>
        </p:nvSpPr>
        <p:spPr>
          <a:xfrm>
            <a:off x="3837961" y="3429000"/>
            <a:ext cx="64862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practice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without installation: </a:t>
            </a:r>
            <a:b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https://adp-cvk.quarto.pub/r-for-social-science-data-analysis/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Some </a:t>
            </a:r>
            <a:r>
              <a:rPr lang="en-GB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basic statistics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with R:</a:t>
            </a:r>
            <a:b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https://statsandr.com/blog/descriptive-statistics-in-r/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272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#1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47882-CBB4-4170-8F93-231851861F19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Read (a bit)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9C514003-4D66-4D58-8972-D36756A43456}"/>
              </a:ext>
            </a:extLst>
          </p:cNvPr>
          <p:cNvSpPr txBox="1"/>
          <p:nvPr/>
        </p:nvSpPr>
        <p:spPr>
          <a:xfrm>
            <a:off x="2232212" y="2920706"/>
            <a:ext cx="1891553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DDFCC035-CD15-4DC3-8715-3F12451B90C8}"/>
              </a:ext>
            </a:extLst>
          </p:cNvPr>
          <p:cNvSpPr txBox="1"/>
          <p:nvPr/>
        </p:nvSpPr>
        <p:spPr>
          <a:xfrm>
            <a:off x="4206582" y="2920705"/>
            <a:ext cx="6486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See the references!</a:t>
            </a:r>
          </a:p>
          <a:p>
            <a:pPr marL="285750" indent="-285750">
              <a:buFontTx/>
              <a:buChar char="-"/>
            </a:pP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Agresti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Finlay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(2009) - Chapters 1, 2, 3</a:t>
            </a:r>
          </a:p>
        </p:txBody>
      </p:sp>
    </p:spTree>
    <p:extLst>
      <p:ext uri="{BB962C8B-B14F-4D97-AF65-F5344CB8AC3E}">
        <p14:creationId xmlns:p14="http://schemas.microsoft.com/office/powerpoint/2010/main" val="907835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41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 #1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47882-CBB4-4170-8F93-231851861F19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Tbd</a:t>
            </a:r>
            <a:endParaRPr lang="en-GB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DDFCC035-CD15-4DC3-8715-3F12451B90C8}"/>
              </a:ext>
            </a:extLst>
          </p:cNvPr>
          <p:cNvSpPr txBox="1"/>
          <p:nvPr/>
        </p:nvSpPr>
        <p:spPr>
          <a:xfrm>
            <a:off x="4206582" y="2920705"/>
            <a:ext cx="3778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Probably some coding depending on how it went today</a:t>
            </a:r>
          </a:p>
        </p:txBody>
      </p:sp>
    </p:spTree>
    <p:extLst>
      <p:ext uri="{BB962C8B-B14F-4D97-AF65-F5344CB8AC3E}">
        <p14:creationId xmlns:p14="http://schemas.microsoft.com/office/powerpoint/2010/main" val="1903665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116280" y="762480"/>
            <a:ext cx="12187080" cy="2666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de-DE" sz="4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Thank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you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for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your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 </a:t>
            </a:r>
            <a:r>
              <a:rPr lang="de-DE" sz="4800" b="1" strike="noStrike" spc="-1" dirty="0" err="1">
                <a:solidFill>
                  <a:srgbClr val="19406B"/>
                </a:solidFill>
                <a:latin typeface="Segoe UI"/>
              </a:rPr>
              <a:t>attention</a:t>
            </a:r>
            <a:r>
              <a:rPr lang="de-DE" sz="4800" b="1" strike="noStrike" spc="-1" dirty="0">
                <a:solidFill>
                  <a:srgbClr val="19406B"/>
                </a:solidFill>
                <a:latin typeface="Segoe UI"/>
              </a:rPr>
              <a:t>!</a:t>
            </a: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Num" idx="2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57BB37E-8E49-42D7-B526-EBA47C0B32D0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42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dt" idx="2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1D2B3F6-8D26-44B8-AAA5-7BF7BE8B47B8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127C30F-18DE-49B3-94A5-53C191095924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xfrm>
            <a:off x="1625760" y="6416640"/>
            <a:ext cx="8984880" cy="364680"/>
          </a:xfrm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8C066F9-9681-48CC-A834-C60FE0662BCC}"/>
              </a:ext>
            </a:extLst>
          </p:cNvPr>
          <p:cNvSpPr txBox="1">
            <a:spLocks/>
          </p:cNvSpPr>
          <p:nvPr/>
        </p:nvSpPr>
        <p:spPr>
          <a:xfrm>
            <a:off x="0" y="508480"/>
            <a:ext cx="12187080" cy="9012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References</a:t>
            </a:r>
            <a:endParaRPr lang="de-DE" sz="4800" spc="-1" dirty="0">
              <a:solidFill>
                <a:srgbClr val="004876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93D8C-C328-445A-AE6D-0E5278A991B3}"/>
              </a:ext>
            </a:extLst>
          </p:cNvPr>
          <p:cNvSpPr txBox="1"/>
          <p:nvPr/>
        </p:nvSpPr>
        <p:spPr>
          <a:xfrm>
            <a:off x="3263900" y="1621135"/>
            <a:ext cx="82169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68000" algn="just">
              <a:spcBef>
                <a:spcPts val="600"/>
              </a:spcBef>
            </a:pPr>
            <a:r>
              <a:rPr lang="en-GB" sz="24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Bueno de Mesquita, E., &amp; Fowler, A. (2021). </a:t>
            </a:r>
            <a:r>
              <a:rPr lang="en-GB" sz="2400" i="1" u="sng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Thinking clearly with data: A guide to quantitative reasoning and analysis</a:t>
            </a:r>
            <a:r>
              <a:rPr lang="en-GB" sz="2400" u="sng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GB" sz="24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Princeton University Press.</a:t>
            </a:r>
          </a:p>
          <a:p>
            <a:pPr indent="-468000" algn="just">
              <a:spcBef>
                <a:spcPts val="600"/>
              </a:spcBef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468000" algn="just">
              <a:spcBef>
                <a:spcPts val="600"/>
              </a:spcBef>
            </a:pPr>
            <a:r>
              <a:rPr lang="en-GB" sz="2400" dirty="0" err="1">
                <a:effectLst/>
              </a:rPr>
              <a:t>Agresti</a:t>
            </a:r>
            <a:r>
              <a:rPr lang="en-GB" sz="2400" dirty="0">
                <a:effectLst/>
              </a:rPr>
              <a:t>, A., &amp; Finlay, B. (2014). </a:t>
            </a:r>
            <a:r>
              <a:rPr lang="en-GB" sz="2400" i="1" dirty="0">
                <a:solidFill>
                  <a:srgbClr val="004876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methods for the social sciences</a:t>
            </a:r>
            <a:r>
              <a:rPr lang="en-GB" sz="2400" dirty="0">
                <a:effectLst/>
              </a:rPr>
              <a:t> (4. ed., Pearson new internat. ed). Pearson.</a:t>
            </a:r>
          </a:p>
          <a:p>
            <a:pPr indent="-468000" algn="just">
              <a:spcBef>
                <a:spcPts val="600"/>
              </a:spcBef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468000" algn="just">
              <a:spcBef>
                <a:spcPts val="600"/>
              </a:spcBef>
            </a:pPr>
            <a:endParaRPr lang="en-GB" sz="24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1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66995-E133-C71F-81C2-ACE60E1F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2">
            <a:extLst>
              <a:ext uri="{FF2B5EF4-FFF2-40B4-BE49-F238E27FC236}">
                <a16:creationId xmlns:a16="http://schemas.microsoft.com/office/drawing/2014/main" id="{FF3E3BD2-1C9A-FAB3-AD06-FF81D02E32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991880" y="6416640"/>
            <a:ext cx="1199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>
            <a:extLst>
              <a:ext uri="{FF2B5EF4-FFF2-40B4-BE49-F238E27FC236}">
                <a16:creationId xmlns:a16="http://schemas.microsoft.com/office/drawing/2014/main" id="{65931894-4149-EAE9-14B6-095BDD3AE54C}"/>
              </a:ext>
            </a:extLst>
          </p:cNvPr>
          <p:cNvSpPr>
            <a:spLocks noGrp="1"/>
          </p:cNvSpPr>
          <p:nvPr>
            <p:ph type="dt" idx="14"/>
          </p:nvPr>
        </p:nvSpPr>
        <p:spPr>
          <a:xfrm>
            <a:off x="398520" y="6424560"/>
            <a:ext cx="1226880" cy="356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B1493-0ABA-4020-85A4-1347BB8039E0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BB7036-F128-4447-90D8-D7D77D829E84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9C1C3DD7-0A16-4868-A418-71E6E3BF68FA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#2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1BCC-4963-4AD1-A9DF-EFA3AA7C7D74}"/>
              </a:ext>
            </a:extLst>
          </p:cNvPr>
          <p:cNvSpPr txBox="1"/>
          <p:nvPr/>
        </p:nvSpPr>
        <p:spPr>
          <a:xfrm>
            <a:off x="4206582" y="1854075"/>
            <a:ext cx="3778836" cy="646331"/>
          </a:xfrm>
          <a:custGeom>
            <a:avLst/>
            <a:gdLst>
              <a:gd name="connsiteX0" fmla="*/ 0 w 3778836"/>
              <a:gd name="connsiteY0" fmla="*/ 0 h 646331"/>
              <a:gd name="connsiteX1" fmla="*/ 667594 w 3778836"/>
              <a:gd name="connsiteY1" fmla="*/ 0 h 646331"/>
              <a:gd name="connsiteX2" fmla="*/ 1259612 w 3778836"/>
              <a:gd name="connsiteY2" fmla="*/ 0 h 646331"/>
              <a:gd name="connsiteX3" fmla="*/ 1927206 w 3778836"/>
              <a:gd name="connsiteY3" fmla="*/ 0 h 646331"/>
              <a:gd name="connsiteX4" fmla="*/ 2481436 w 3778836"/>
              <a:gd name="connsiteY4" fmla="*/ 0 h 646331"/>
              <a:gd name="connsiteX5" fmla="*/ 3111242 w 3778836"/>
              <a:gd name="connsiteY5" fmla="*/ 0 h 646331"/>
              <a:gd name="connsiteX6" fmla="*/ 3778836 w 3778836"/>
              <a:gd name="connsiteY6" fmla="*/ 0 h 646331"/>
              <a:gd name="connsiteX7" fmla="*/ 3778836 w 3778836"/>
              <a:gd name="connsiteY7" fmla="*/ 646331 h 646331"/>
              <a:gd name="connsiteX8" fmla="*/ 3111242 w 3778836"/>
              <a:gd name="connsiteY8" fmla="*/ 646331 h 646331"/>
              <a:gd name="connsiteX9" fmla="*/ 2405859 w 3778836"/>
              <a:gd name="connsiteY9" fmla="*/ 646331 h 646331"/>
              <a:gd name="connsiteX10" fmla="*/ 1889418 w 3778836"/>
              <a:gd name="connsiteY10" fmla="*/ 646331 h 646331"/>
              <a:gd name="connsiteX11" fmla="*/ 1221824 w 3778836"/>
              <a:gd name="connsiteY11" fmla="*/ 646331 h 646331"/>
              <a:gd name="connsiteX12" fmla="*/ 554229 w 3778836"/>
              <a:gd name="connsiteY12" fmla="*/ 646331 h 646331"/>
              <a:gd name="connsiteX13" fmla="*/ 0 w 3778836"/>
              <a:gd name="connsiteY13" fmla="*/ 646331 h 646331"/>
              <a:gd name="connsiteX14" fmla="*/ 0 w 377883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8836" h="646331" extrusionOk="0">
                <a:moveTo>
                  <a:pt x="0" y="0"/>
                </a:moveTo>
                <a:cubicBezTo>
                  <a:pt x="184812" y="11551"/>
                  <a:pt x="468879" y="2951"/>
                  <a:pt x="667594" y="0"/>
                </a:cubicBezTo>
                <a:cubicBezTo>
                  <a:pt x="866309" y="-2951"/>
                  <a:pt x="1067273" y="23501"/>
                  <a:pt x="1259612" y="0"/>
                </a:cubicBezTo>
                <a:cubicBezTo>
                  <a:pt x="1451951" y="-23501"/>
                  <a:pt x="1733086" y="23498"/>
                  <a:pt x="1927206" y="0"/>
                </a:cubicBezTo>
                <a:cubicBezTo>
                  <a:pt x="2121326" y="-23498"/>
                  <a:pt x="2235417" y="19355"/>
                  <a:pt x="2481436" y="0"/>
                </a:cubicBezTo>
                <a:cubicBezTo>
                  <a:pt x="2727455" y="-19355"/>
                  <a:pt x="2956661" y="14224"/>
                  <a:pt x="3111242" y="0"/>
                </a:cubicBezTo>
                <a:cubicBezTo>
                  <a:pt x="3265823" y="-14224"/>
                  <a:pt x="3446745" y="-26638"/>
                  <a:pt x="3778836" y="0"/>
                </a:cubicBezTo>
                <a:cubicBezTo>
                  <a:pt x="3785317" y="153741"/>
                  <a:pt x="3761017" y="326001"/>
                  <a:pt x="3778836" y="646331"/>
                </a:cubicBezTo>
                <a:cubicBezTo>
                  <a:pt x="3598978" y="655473"/>
                  <a:pt x="3315556" y="635399"/>
                  <a:pt x="3111242" y="646331"/>
                </a:cubicBezTo>
                <a:cubicBezTo>
                  <a:pt x="2906928" y="657263"/>
                  <a:pt x="2621490" y="651882"/>
                  <a:pt x="2405859" y="646331"/>
                </a:cubicBezTo>
                <a:cubicBezTo>
                  <a:pt x="2190228" y="640780"/>
                  <a:pt x="2009554" y="627522"/>
                  <a:pt x="1889418" y="646331"/>
                </a:cubicBezTo>
                <a:cubicBezTo>
                  <a:pt x="1769282" y="665140"/>
                  <a:pt x="1442026" y="675206"/>
                  <a:pt x="1221824" y="646331"/>
                </a:cubicBezTo>
                <a:cubicBezTo>
                  <a:pt x="1001622" y="617456"/>
                  <a:pt x="804439" y="656555"/>
                  <a:pt x="554229" y="646331"/>
                </a:cubicBezTo>
                <a:cubicBezTo>
                  <a:pt x="304020" y="636107"/>
                  <a:pt x="117616" y="639062"/>
                  <a:pt x="0" y="646331"/>
                </a:cubicBezTo>
                <a:cubicBezTo>
                  <a:pt x="18495" y="504618"/>
                  <a:pt x="21369" y="318630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Did you </a:t>
            </a:r>
            <a:r>
              <a:rPr lang="en-GB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read</a:t>
            </a:r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B9F85D88-779B-4EFC-8DD5-B7428D4233BF}"/>
              </a:ext>
            </a:extLst>
          </p:cNvPr>
          <p:cNvSpPr txBox="1"/>
          <p:nvPr/>
        </p:nvSpPr>
        <p:spPr>
          <a:xfrm>
            <a:off x="2232212" y="2920706"/>
            <a:ext cx="1891553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15294EE7-1D55-4D7B-9226-B523CE364BF2}"/>
              </a:ext>
            </a:extLst>
          </p:cNvPr>
          <p:cNvSpPr txBox="1"/>
          <p:nvPr/>
        </p:nvSpPr>
        <p:spPr>
          <a:xfrm>
            <a:off x="4206582" y="2920705"/>
            <a:ext cx="64862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See the references!</a:t>
            </a:r>
          </a:p>
          <a:p>
            <a:pPr marL="342900" indent="-342900">
              <a:buFontTx/>
              <a:buChar char="-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Bueno de Mesquita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&amp; Fowlers (2021) - Chapters 2, 3, and 5</a:t>
            </a:r>
          </a:p>
          <a:p>
            <a:pPr marL="342900" indent="-342900">
              <a:buFontTx/>
              <a:buChar char="-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King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(1998) – Chapter 1 </a:t>
            </a:r>
          </a:p>
          <a:p>
            <a:pPr marL="342900" indent="-342900">
              <a:buFontTx/>
              <a:buChar char="-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(I’ll share them via Teams later today)</a:t>
            </a:r>
          </a:p>
        </p:txBody>
      </p:sp>
    </p:spTree>
    <p:extLst>
      <p:ext uri="{BB962C8B-B14F-4D97-AF65-F5344CB8AC3E}">
        <p14:creationId xmlns:p14="http://schemas.microsoft.com/office/powerpoint/2010/main" val="189585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6D4CC-7334-4849-8120-B7B007D2288D}"/>
              </a:ext>
            </a:extLst>
          </p:cNvPr>
          <p:cNvSpPr txBox="1"/>
          <p:nvPr/>
        </p:nvSpPr>
        <p:spPr>
          <a:xfrm>
            <a:off x="3959246" y="1578188"/>
            <a:ext cx="4051835" cy="1200329"/>
          </a:xfrm>
          <a:custGeom>
            <a:avLst/>
            <a:gdLst>
              <a:gd name="connsiteX0" fmla="*/ 0 w 4051835"/>
              <a:gd name="connsiteY0" fmla="*/ 0 h 1200329"/>
              <a:gd name="connsiteX1" fmla="*/ 715824 w 4051835"/>
              <a:gd name="connsiteY1" fmla="*/ 0 h 1200329"/>
              <a:gd name="connsiteX2" fmla="*/ 1350612 w 4051835"/>
              <a:gd name="connsiteY2" fmla="*/ 0 h 1200329"/>
              <a:gd name="connsiteX3" fmla="*/ 2066436 w 4051835"/>
              <a:gd name="connsiteY3" fmla="*/ 0 h 1200329"/>
              <a:gd name="connsiteX4" fmla="*/ 2660705 w 4051835"/>
              <a:gd name="connsiteY4" fmla="*/ 0 h 1200329"/>
              <a:gd name="connsiteX5" fmla="*/ 3336011 w 4051835"/>
              <a:gd name="connsiteY5" fmla="*/ 0 h 1200329"/>
              <a:gd name="connsiteX6" fmla="*/ 4051835 w 4051835"/>
              <a:gd name="connsiteY6" fmla="*/ 0 h 1200329"/>
              <a:gd name="connsiteX7" fmla="*/ 4051835 w 4051835"/>
              <a:gd name="connsiteY7" fmla="*/ 564155 h 1200329"/>
              <a:gd name="connsiteX8" fmla="*/ 4051835 w 4051835"/>
              <a:gd name="connsiteY8" fmla="*/ 1200329 h 1200329"/>
              <a:gd name="connsiteX9" fmla="*/ 3295492 w 4051835"/>
              <a:gd name="connsiteY9" fmla="*/ 1200329 h 1200329"/>
              <a:gd name="connsiteX10" fmla="*/ 2741742 w 4051835"/>
              <a:gd name="connsiteY10" fmla="*/ 1200329 h 1200329"/>
              <a:gd name="connsiteX11" fmla="*/ 2025918 w 4051835"/>
              <a:gd name="connsiteY11" fmla="*/ 1200329 h 1200329"/>
              <a:gd name="connsiteX12" fmla="*/ 1310093 w 4051835"/>
              <a:gd name="connsiteY12" fmla="*/ 1200329 h 1200329"/>
              <a:gd name="connsiteX13" fmla="*/ 675306 w 4051835"/>
              <a:gd name="connsiteY13" fmla="*/ 1200329 h 1200329"/>
              <a:gd name="connsiteX14" fmla="*/ 0 w 4051835"/>
              <a:gd name="connsiteY14" fmla="*/ 1200329 h 1200329"/>
              <a:gd name="connsiteX15" fmla="*/ 0 w 4051835"/>
              <a:gd name="connsiteY15" fmla="*/ 636174 h 1200329"/>
              <a:gd name="connsiteX16" fmla="*/ 0 w 4051835"/>
              <a:gd name="connsiteY1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51835" h="1200329" extrusionOk="0">
                <a:moveTo>
                  <a:pt x="0" y="0"/>
                </a:moveTo>
                <a:cubicBezTo>
                  <a:pt x="238560" y="-22359"/>
                  <a:pt x="397125" y="20979"/>
                  <a:pt x="715824" y="0"/>
                </a:cubicBezTo>
                <a:cubicBezTo>
                  <a:pt x="1034523" y="-20979"/>
                  <a:pt x="1155908" y="15509"/>
                  <a:pt x="1350612" y="0"/>
                </a:cubicBezTo>
                <a:cubicBezTo>
                  <a:pt x="1545316" y="-15509"/>
                  <a:pt x="1764388" y="-13184"/>
                  <a:pt x="2066436" y="0"/>
                </a:cubicBezTo>
                <a:cubicBezTo>
                  <a:pt x="2368484" y="13184"/>
                  <a:pt x="2460244" y="16206"/>
                  <a:pt x="2660705" y="0"/>
                </a:cubicBezTo>
                <a:cubicBezTo>
                  <a:pt x="2861166" y="-16206"/>
                  <a:pt x="2998429" y="-25948"/>
                  <a:pt x="3336011" y="0"/>
                </a:cubicBezTo>
                <a:cubicBezTo>
                  <a:pt x="3673593" y="25948"/>
                  <a:pt x="3707988" y="-30247"/>
                  <a:pt x="4051835" y="0"/>
                </a:cubicBezTo>
                <a:cubicBezTo>
                  <a:pt x="4025514" y="196861"/>
                  <a:pt x="4046612" y="342455"/>
                  <a:pt x="4051835" y="564155"/>
                </a:cubicBezTo>
                <a:cubicBezTo>
                  <a:pt x="4057058" y="785856"/>
                  <a:pt x="4029540" y="900368"/>
                  <a:pt x="4051835" y="1200329"/>
                </a:cubicBezTo>
                <a:cubicBezTo>
                  <a:pt x="3716272" y="1205716"/>
                  <a:pt x="3651747" y="1203615"/>
                  <a:pt x="3295492" y="1200329"/>
                </a:cubicBezTo>
                <a:cubicBezTo>
                  <a:pt x="2939237" y="1197043"/>
                  <a:pt x="2896920" y="1192113"/>
                  <a:pt x="2741742" y="1200329"/>
                </a:cubicBezTo>
                <a:cubicBezTo>
                  <a:pt x="2586564" y="1208546"/>
                  <a:pt x="2228317" y="1226521"/>
                  <a:pt x="2025918" y="1200329"/>
                </a:cubicBezTo>
                <a:cubicBezTo>
                  <a:pt x="1823519" y="1174137"/>
                  <a:pt x="1586462" y="1196171"/>
                  <a:pt x="1310093" y="1200329"/>
                </a:cubicBezTo>
                <a:cubicBezTo>
                  <a:pt x="1033725" y="1204487"/>
                  <a:pt x="939487" y="1219465"/>
                  <a:pt x="675306" y="1200329"/>
                </a:cubicBezTo>
                <a:cubicBezTo>
                  <a:pt x="411125" y="1181193"/>
                  <a:pt x="312936" y="1174595"/>
                  <a:pt x="0" y="1200329"/>
                </a:cubicBezTo>
                <a:cubicBezTo>
                  <a:pt x="17778" y="937936"/>
                  <a:pt x="18186" y="875685"/>
                  <a:pt x="0" y="636174"/>
                </a:cubicBezTo>
                <a:cubicBezTo>
                  <a:pt x="-18186" y="396663"/>
                  <a:pt x="-16243" y="204953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54896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Segoe UI" panose="020B0502040204020203" pitchFamily="34" charset="0"/>
                <a:cs typeface="Segoe UI" panose="020B0502040204020203" pitchFamily="34" charset="0"/>
              </a:rPr>
              <a:t>How is it going with your </a:t>
            </a:r>
            <a:r>
              <a:rPr lang="en-GB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AB799A2F-8474-4F4B-9E88-744917AC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028" y="2853757"/>
            <a:ext cx="2815920" cy="2709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09C44F-1F5B-4B0F-BFC9-9C15059E1D2B}"/>
              </a:ext>
            </a:extLst>
          </p:cNvPr>
          <p:cNvSpPr txBox="1"/>
          <p:nvPr/>
        </p:nvSpPr>
        <p:spPr>
          <a:xfrm>
            <a:off x="7437948" y="4631846"/>
            <a:ext cx="1433406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ependent </a:t>
            </a:r>
            <a:b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b="1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GB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59CF1-A89B-4040-A961-0333FD0C798B}"/>
              </a:ext>
            </a:extLst>
          </p:cNvPr>
          <p:cNvSpPr txBox="1"/>
          <p:nvPr/>
        </p:nvSpPr>
        <p:spPr>
          <a:xfrm>
            <a:off x="3245012" y="4632893"/>
            <a:ext cx="1552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ndependent 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15071-764B-4561-A793-210EE61CBD97}"/>
              </a:ext>
            </a:extLst>
          </p:cNvPr>
          <p:cNvSpPr txBox="1"/>
          <p:nvPr/>
        </p:nvSpPr>
        <p:spPr>
          <a:xfrm>
            <a:off x="6262448" y="3046289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onfounder</a:t>
            </a:r>
          </a:p>
        </p:txBody>
      </p:sp>
      <p:sp>
        <p:nvSpPr>
          <p:cNvPr id="14" name="PlaceHolder 1">
            <a:extLst>
              <a:ext uri="{FF2B5EF4-FFF2-40B4-BE49-F238E27FC236}">
                <a16:creationId xmlns:a16="http://schemas.microsoft.com/office/drawing/2014/main" id="{F427C6E3-57E7-49BE-B581-580697DD86CB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 err="1">
                <a:solidFill>
                  <a:srgbClr val="004876"/>
                </a:solidFill>
                <a:latin typeface="Segoe UI"/>
              </a:rPr>
              <a:t>Assignment</a:t>
            </a:r>
            <a:r>
              <a:rPr lang="de-DE" sz="4800" b="1" spc="-1" dirty="0">
                <a:solidFill>
                  <a:srgbClr val="004876"/>
                </a:solidFill>
                <a:latin typeface="Segoe UI"/>
              </a:rPr>
              <a:t> </a:t>
            </a: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#3</a:t>
            </a:r>
            <a:endParaRPr lang="de-DE" sz="4800" spc="-1" dirty="0">
              <a:solidFill>
                <a:srgbClr val="00487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527E-71C7-4AE3-9E54-9448485DBF1B}"/>
              </a:ext>
            </a:extLst>
          </p:cNvPr>
          <p:cNvSpPr>
            <a:spLocks noGrp="1"/>
          </p:cNvSpPr>
          <p:nvPr>
            <p:ph type="ftr" idx="4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A8E42-DCA7-452A-8001-2FA261C8C8A7}"/>
              </a:ext>
            </a:extLst>
          </p:cNvPr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52C9D0-4B3B-4D54-ADD8-D98114BE05E7}" type="slidenum">
              <a:rPr lang="en-GB" smtClean="0"/>
              <a:t>7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492A4B-74D3-42C1-B095-34623101AD46}"/>
              </a:ext>
            </a:extLst>
          </p:cNvPr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fld id="{3D884BD7-E762-4F01-BC6D-4A8AFDBAB7FC}" type="datetime1">
              <a:rPr lang="de-DE" smtClean="0"/>
              <a:t>14.04.2025</a:t>
            </a:fld>
            <a:endParaRPr lang="de-DE"/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F5E76F10-D0C5-417B-BEAB-6655E16C430B}"/>
              </a:ext>
            </a:extLst>
          </p:cNvPr>
          <p:cNvSpPr txBox="1">
            <a:spLocks/>
          </p:cNvSpPr>
          <p:nvPr/>
        </p:nvSpPr>
        <p:spPr>
          <a:xfrm>
            <a:off x="1663140" y="2124211"/>
            <a:ext cx="8865720" cy="1094117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 </a:t>
            </a:r>
            <a:r>
              <a:rPr lang="en-US" sz="4800" b="1" dirty="0">
                <a:solidFill>
                  <a:schemeClr val="tx2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and</a:t>
            </a:r>
            <a:r>
              <a:rPr 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programming </a:t>
            </a:r>
            <a:r>
              <a:rPr lang="en-US" sz="4800" b="1" dirty="0">
                <a:solidFill>
                  <a:srgbClr val="004876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notions</a:t>
            </a:r>
            <a:endParaRPr lang="de-DE" sz="4800" spc="-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52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Checkpoint 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BAC91-305D-41CA-9DC5-488F62DEBA8F}"/>
              </a:ext>
            </a:extLst>
          </p:cNvPr>
          <p:cNvSpPr txBox="1"/>
          <p:nvPr/>
        </p:nvSpPr>
        <p:spPr>
          <a:xfrm>
            <a:off x="1625400" y="2967335"/>
            <a:ext cx="1649506" cy="461665"/>
          </a:xfrm>
          <a:prstGeom prst="rect">
            <a:avLst/>
          </a:prstGeom>
          <a:solidFill>
            <a:srgbClr val="00487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CAE83-C265-4959-A625-39E61661E49C}"/>
              </a:ext>
            </a:extLst>
          </p:cNvPr>
          <p:cNvSpPr txBox="1"/>
          <p:nvPr/>
        </p:nvSpPr>
        <p:spPr>
          <a:xfrm>
            <a:off x="3549215" y="2998112"/>
            <a:ext cx="6486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Are R and </a:t>
            </a: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Rstudio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installed on your computer/laptop?</a:t>
            </a:r>
          </a:p>
        </p:txBody>
      </p:sp>
    </p:spTree>
    <p:extLst>
      <p:ext uri="{BB962C8B-B14F-4D97-AF65-F5344CB8AC3E}">
        <p14:creationId xmlns:p14="http://schemas.microsoft.com/office/powerpoint/2010/main" val="341601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49479E-23F9-4D11-BA6C-466329AE2E86}"/>
              </a:ext>
            </a:extLst>
          </p:cNvPr>
          <p:cNvSpPr>
            <a:spLocks noGrp="1"/>
          </p:cNvSpPr>
          <p:nvPr>
            <p:ph type="ftr" idx="1"/>
          </p:nvPr>
        </p:nvSpPr>
        <p:spPr>
          <a:noFill/>
          <a:ln w="0">
            <a:noFill/>
          </a:ln>
        </p:spPr>
        <p:txBody>
          <a:bodyPr anchor="ctr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Research in Political Science: How to Apply the Classical Toolbox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</a:defRPr>
            </a:lvl1pPr>
          </a:lstStyle>
          <a:p>
            <a:pPr>
              <a:lnSpc>
                <a:spcPct val="100000"/>
              </a:lnSpc>
              <a:buNone/>
            </a:pPr>
            <a:fld id="{783F5B7A-976D-4DF0-9880-983E272B28E2}" type="slidenum">
              <a:rPr lang="de-DE" sz="900" b="0" strike="noStrike" spc="-1">
                <a:solidFill>
                  <a:srgbClr val="FFFFFF"/>
                </a:solidFill>
                <a:latin typeface="Segoe UI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3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de-DE" sz="900" b="0" strike="noStrike" spc="-1">
                <a:solidFill>
                  <a:srgbClr val="FFFFFF"/>
                </a:solidFill>
                <a:latin typeface="Segoe UI"/>
                <a:ea typeface="Verdan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15D0A-A674-42E6-8BC2-5CAF064CAA94}" type="datetime1">
              <a:rPr lang="de-DE" sz="900" b="0" strike="noStrike" spc="-1" smtClean="0">
                <a:solidFill>
                  <a:srgbClr val="FFFFFF"/>
                </a:solidFill>
                <a:latin typeface="Segoe UI"/>
                <a:ea typeface="Verdana"/>
              </a:rPr>
              <a:t>14.04.2025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092F-7FEE-4EA4-B3D2-5E2298DDF4FE}"/>
              </a:ext>
            </a:extLst>
          </p:cNvPr>
          <p:cNvSpPr txBox="1"/>
          <p:nvPr/>
        </p:nvSpPr>
        <p:spPr>
          <a:xfrm>
            <a:off x="398520" y="1038339"/>
            <a:ext cx="6513268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>
              <a:spcAft>
                <a:spcPts val="600"/>
              </a:spcAft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 few </a:t>
            </a:r>
            <a:r>
              <a:rPr lang="en-GB" sz="2400" b="1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rules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that can make </a:t>
            </a: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your life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easier:</a:t>
            </a:r>
            <a:endParaRPr lang="en-GB" sz="24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project </a:t>
            </a: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 a </a:t>
            </a:r>
            <a:r>
              <a:rPr lang="en-GB" sz="2400" dirty="0">
                <a:solidFill>
                  <a:srgbClr val="00487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rational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folder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Keep different file types in different folder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Create sub-folders</a:t>
            </a: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it </a:t>
            </a:r>
            <a:r>
              <a:rPr lang="en-GB" sz="24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tidy</a:t>
            </a:r>
          </a:p>
          <a:p>
            <a:pPr marL="7429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GB" sz="2400" dirty="0">
                <a:solidFill>
                  <a:srgbClr val="004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naming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 there are no wrong answers,…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use all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lower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case </a:t>
            </a:r>
            <a:r>
              <a:rPr lang="en-GB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upper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case ( helps you in never forgetting the cases )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n-GB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underscore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in between 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en-GB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make the name as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general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as possible </a:t>
            </a:r>
          </a:p>
          <a:p>
            <a:pPr marL="285750">
              <a:spcBef>
                <a:spcPts val="600"/>
              </a:spcBef>
              <a:spcAft>
                <a:spcPts val="600"/>
              </a:spcAft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DECFC423-96B1-471A-8FE2-8F0261011320}"/>
              </a:ext>
            </a:extLst>
          </p:cNvPr>
          <p:cNvSpPr txBox="1">
            <a:spLocks/>
          </p:cNvSpPr>
          <p:nvPr/>
        </p:nvSpPr>
        <p:spPr>
          <a:xfrm>
            <a:off x="398520" y="349200"/>
            <a:ext cx="886572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4800" b="1" spc="-1" dirty="0">
                <a:solidFill>
                  <a:srgbClr val="C00000"/>
                </a:solidFill>
                <a:latin typeface="Segoe UI"/>
              </a:rPr>
              <a:t>Basic </a:t>
            </a:r>
            <a:r>
              <a:rPr lang="de-DE" sz="4800" b="1" spc="-1" dirty="0" err="1">
                <a:solidFill>
                  <a:schemeClr val="tx2"/>
                </a:solidFill>
                <a:latin typeface="Segoe UI"/>
              </a:rPr>
              <a:t>management</a:t>
            </a:r>
            <a:endParaRPr lang="de-DE" sz="48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665D6-8DDA-4454-8B70-004CD301079C}"/>
              </a:ext>
            </a:extLst>
          </p:cNvPr>
          <p:cNvSpPr txBox="1"/>
          <p:nvPr/>
        </p:nvSpPr>
        <p:spPr>
          <a:xfrm>
            <a:off x="7569670" y="5808876"/>
            <a:ext cx="278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! </a:t>
            </a:r>
            <a:r>
              <a:rPr lang="en-GB" dirty="0"/>
              <a:t>You can create it with 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4D3E9-2660-4ABB-BF82-DF6633C59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78"/>
          <a:stretch/>
        </p:blipFill>
        <p:spPr>
          <a:xfrm>
            <a:off x="6857711" y="1647576"/>
            <a:ext cx="481305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77"/>
      </a:dk2>
      <a:lt2>
        <a:srgbClr val="E6E6E6"/>
      </a:lt2>
      <a:accent1>
        <a:srgbClr val="C82254"/>
      </a:accent1>
      <a:accent2>
        <a:srgbClr val="D7DF23"/>
      </a:accent2>
      <a:accent3>
        <a:srgbClr val="01283F"/>
      </a:accent3>
      <a:accent4>
        <a:srgbClr val="BEBEBE"/>
      </a:accent4>
      <a:accent5>
        <a:srgbClr val="919191"/>
      </a:accent5>
      <a:accent6>
        <a:srgbClr val="BEBEBE"/>
      </a:accent6>
      <a:hlink>
        <a:srgbClr val="0000FF"/>
      </a:hlink>
      <a:folHlink>
        <a:srgbClr val="8DB3E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3507</Words>
  <Application>Microsoft Office PowerPoint</Application>
  <PresentationFormat>Widescreen</PresentationFormat>
  <Paragraphs>424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Cambria Math</vt:lpstr>
      <vt:lpstr>Courier</vt:lpstr>
      <vt:lpstr>Lucida Sans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Quantitative Research  in Political Science How to Apply the  Classical Toolbox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Daniela Braun</dc:creator>
  <dc:description/>
  <cp:lastModifiedBy>Giuseppe Carteny</cp:lastModifiedBy>
  <cp:revision>509</cp:revision>
  <dcterms:created xsi:type="dcterms:W3CDTF">2022-08-22T14:53:08Z</dcterms:created>
  <dcterms:modified xsi:type="dcterms:W3CDTF">2025-04-14T11:36:14Z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